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notesSlides/notesSlide1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notesSlides/notesSlide1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notesSlides/notesSlide20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notesSlides/notesSlide2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notesSlides/notesSlide24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notesSlides/notesSlide25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31"/>
  </p:notesMasterIdLst>
  <p:sldIdLst>
    <p:sldId id="275" r:id="rId3"/>
    <p:sldId id="516" r:id="rId4"/>
    <p:sldId id="522" r:id="rId5"/>
    <p:sldId id="527" r:id="rId6"/>
    <p:sldId id="554" r:id="rId7"/>
    <p:sldId id="537" r:id="rId8"/>
    <p:sldId id="541" r:id="rId9"/>
    <p:sldId id="584" r:id="rId10"/>
    <p:sldId id="588" r:id="rId11"/>
    <p:sldId id="526" r:id="rId12"/>
    <p:sldId id="585" r:id="rId13"/>
    <p:sldId id="529" r:id="rId14"/>
    <p:sldId id="533" r:id="rId15"/>
    <p:sldId id="586" r:id="rId16"/>
    <p:sldId id="540" r:id="rId17"/>
    <p:sldId id="587" r:id="rId18"/>
    <p:sldId id="557" r:id="rId19"/>
    <p:sldId id="591" r:id="rId20"/>
    <p:sldId id="590" r:id="rId21"/>
    <p:sldId id="556" r:id="rId22"/>
    <p:sldId id="553" r:id="rId23"/>
    <p:sldId id="566" r:id="rId24"/>
    <p:sldId id="535" r:id="rId25"/>
    <p:sldId id="530" r:id="rId26"/>
    <p:sldId id="536" r:id="rId27"/>
    <p:sldId id="589" r:id="rId28"/>
    <p:sldId id="558" r:id="rId29"/>
    <p:sldId id="514" r:id="rId30"/>
  </p:sldIdLst>
  <p:sldSz cx="12192000" cy="6858000"/>
  <p:notesSz cx="9296400" cy="7010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DB2E0C64-996C-4CDD-A17A-5871F228AF05}">
          <p14:sldIdLst>
            <p14:sldId id="275"/>
            <p14:sldId id="516"/>
            <p14:sldId id="522"/>
            <p14:sldId id="527"/>
            <p14:sldId id="554"/>
            <p14:sldId id="537"/>
            <p14:sldId id="541"/>
            <p14:sldId id="584"/>
            <p14:sldId id="588"/>
            <p14:sldId id="526"/>
            <p14:sldId id="585"/>
            <p14:sldId id="529"/>
            <p14:sldId id="533"/>
            <p14:sldId id="586"/>
            <p14:sldId id="540"/>
            <p14:sldId id="587"/>
            <p14:sldId id="557"/>
            <p14:sldId id="591"/>
            <p14:sldId id="590"/>
            <p14:sldId id="556"/>
            <p14:sldId id="553"/>
            <p14:sldId id="566"/>
            <p14:sldId id="535"/>
            <p14:sldId id="530"/>
            <p14:sldId id="536"/>
            <p14:sldId id="589"/>
            <p14:sldId id="558"/>
            <p14:sldId id="5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EAEFF7"/>
    <a:srgbClr val="D2DEEF"/>
    <a:srgbClr val="F8A45E"/>
    <a:srgbClr val="4472C4"/>
    <a:srgbClr val="71905D"/>
    <a:srgbClr val="779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9" autoAdjust="0"/>
    <p:restoredTop sz="94660"/>
  </p:normalViewPr>
  <p:slideViewPr>
    <p:cSldViewPr>
      <p:cViewPr>
        <p:scale>
          <a:sx n="75" d="100"/>
          <a:sy n="75" d="100"/>
        </p:scale>
        <p:origin x="870" y="7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339113509687687"/>
          <c:y val="3.8444730402544119E-2"/>
          <c:w val="0.66368589460025362"/>
          <c:h val="0.923110539194911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Hoja9!$B$1</c:f>
              <c:strCache>
                <c:ptCount val="1"/>
                <c:pt idx="0">
                  <c:v>Poblacion 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Hoja9!$A$2:$A$10</c:f>
              <c:strCache>
                <c:ptCount val="9"/>
                <c:pt idx="0">
                  <c:v>Vichuquén</c:v>
                </c:pt>
                <c:pt idx="1">
                  <c:v>Licantén</c:v>
                </c:pt>
                <c:pt idx="2">
                  <c:v>Hualañé</c:v>
                </c:pt>
                <c:pt idx="3">
                  <c:v>Rauco</c:v>
                </c:pt>
                <c:pt idx="4">
                  <c:v>Romeral</c:v>
                </c:pt>
                <c:pt idx="5">
                  <c:v>Sagrada Familia</c:v>
                </c:pt>
                <c:pt idx="6">
                  <c:v>Teno</c:v>
                </c:pt>
                <c:pt idx="7">
                  <c:v>Molina</c:v>
                </c:pt>
                <c:pt idx="8">
                  <c:v>Curicó</c:v>
                </c:pt>
              </c:strCache>
            </c:strRef>
          </c:cat>
          <c:val>
            <c:numRef>
              <c:f>Hoja9!$B$2:$B$10</c:f>
              <c:numCache>
                <c:formatCode>#,##0</c:formatCode>
                <c:ptCount val="9"/>
                <c:pt idx="0">
                  <c:v>4716</c:v>
                </c:pt>
                <c:pt idx="1">
                  <c:v>6892</c:v>
                </c:pt>
                <c:pt idx="2">
                  <c:v>10775</c:v>
                </c:pt>
                <c:pt idx="3">
                  <c:v>11266</c:v>
                </c:pt>
                <c:pt idx="4">
                  <c:v>17233</c:v>
                </c:pt>
                <c:pt idx="5">
                  <c:v>19427</c:v>
                </c:pt>
                <c:pt idx="6">
                  <c:v>30113</c:v>
                </c:pt>
                <c:pt idx="7">
                  <c:v>48949</c:v>
                </c:pt>
                <c:pt idx="8">
                  <c:v>159968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5B-4CF8-B5A1-AE569D022D3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9"/>
        <c:overlap val="20"/>
        <c:axId val="1682651071"/>
        <c:axId val="1682659711"/>
      </c:barChart>
      <c:catAx>
        <c:axId val="16826510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82659711"/>
        <c:crosses val="autoZero"/>
        <c:auto val="1"/>
        <c:lblAlgn val="ctr"/>
        <c:lblOffset val="100"/>
        <c:noMultiLvlLbl val="0"/>
      </c:catAx>
      <c:valAx>
        <c:axId val="1682659711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1682651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s-CL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4784946236559141E-2"/>
          <c:y val="2.0114942528735632E-2"/>
          <c:w val="0.97043010752688175"/>
          <c:h val="0.74607204271879812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urgencias!$D$1</c:f>
              <c:strCache>
                <c:ptCount val="1"/>
                <c:pt idx="0">
                  <c:v>Ingresos Propios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urgencias!$A$6:$A$10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urgencias!$D$6:$D$10</c:f>
              <c:numCache>
                <c:formatCode>#,##0</c:formatCode>
                <c:ptCount val="5"/>
                <c:pt idx="0">
                  <c:v>2650</c:v>
                </c:pt>
                <c:pt idx="1">
                  <c:v>2956</c:v>
                </c:pt>
                <c:pt idx="2">
                  <c:v>4692</c:v>
                </c:pt>
                <c:pt idx="3">
                  <c:v>5481</c:v>
                </c:pt>
                <c:pt idx="4">
                  <c:v>6621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7C6-4E51-B5B9-E6B445365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axId val="1957694143"/>
        <c:axId val="130084287"/>
      </c:bar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957694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4784946236559141E-2"/>
          <c:y val="2.0114942528735632E-2"/>
          <c:w val="0.97043010752688175"/>
          <c:h val="0.74607204271879812"/>
        </c:manualLayout>
      </c:layout>
      <c:lineChart>
        <c:grouping val="standard"/>
        <c:varyColors val="0"/>
        <c:ser>
          <c:idx val="3"/>
          <c:order val="3"/>
          <c:tx>
            <c:strRef>
              <c:f>urgencias!$E$1</c:f>
              <c:strCache>
                <c:ptCount val="1"/>
                <c:pt idx="0">
                  <c:v>Gasto RRHH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9863624592939533E-2"/>
                  <c:y val="-7.383552521834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55-4924-8053-BF60BB649D4B}"/>
                </c:ext>
              </c:extLst>
            </c:dLbl>
            <c:dLbl>
              <c:idx val="1"/>
              <c:layout>
                <c:manualLayout>
                  <c:x val="-5.0996888788233614E-2"/>
                  <c:y val="-7.6675353111355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55-4924-8053-BF60BB649D4B}"/>
                </c:ext>
              </c:extLst>
            </c:dLbl>
            <c:dLbl>
              <c:idx val="2"/>
              <c:layout>
                <c:manualLayout>
                  <c:x val="-4.4197303616469133E-2"/>
                  <c:y val="-6.8155869432316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55-4924-8053-BF60BB649D4B}"/>
                </c:ext>
              </c:extLst>
            </c:dLbl>
            <c:dLbl>
              <c:idx val="3"/>
              <c:layout>
                <c:manualLayout>
                  <c:x val="-4.7597096202351453E-2"/>
                  <c:y val="-6.2476213646289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55-4924-8053-BF60BB649D4B}"/>
                </c:ext>
              </c:extLst>
            </c:dLbl>
            <c:dLbl>
              <c:idx val="4"/>
              <c:layout>
                <c:manualLayout>
                  <c:x val="-3.9664246835292807E-2"/>
                  <c:y val="-5.1116902074237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A55-4924-8053-BF60BB649D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urgencias!$A$6:$A$10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urgencias!$E$6:$E$10</c:f>
              <c:numCache>
                <c:formatCode>#,##0</c:formatCode>
                <c:ptCount val="5"/>
                <c:pt idx="0">
                  <c:v>31944</c:v>
                </c:pt>
                <c:pt idx="1">
                  <c:v>36786</c:v>
                </c:pt>
                <c:pt idx="2">
                  <c:v>41488</c:v>
                </c:pt>
                <c:pt idx="3">
                  <c:v>49893</c:v>
                </c:pt>
                <c:pt idx="4">
                  <c:v>60704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CCB-41EB-910B-9D6D7A081484}"/>
            </c:ext>
          </c:extLst>
        </c:ser>
        <c:ser>
          <c:idx val="4"/>
          <c:order val="4"/>
          <c:tx>
            <c:strRef>
              <c:f>urgencias!$F$1</c:f>
              <c:strCache>
                <c:ptCount val="1"/>
                <c:pt idx="0">
                  <c:v>Gasto en Infraestructura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6264454249410577E-2"/>
                  <c:y val="-7.9515181004368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55-4924-8053-BF60BB649D4B}"/>
                </c:ext>
              </c:extLst>
            </c:dLbl>
            <c:dLbl>
              <c:idx val="1"/>
              <c:layout>
                <c:manualLayout>
                  <c:x val="-4.193077522588097E-2"/>
                  <c:y val="-6.8155869432316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A55-4924-8053-BF60BB649D4B}"/>
                </c:ext>
              </c:extLst>
            </c:dLbl>
            <c:dLbl>
              <c:idx val="2"/>
              <c:layout>
                <c:manualLayout>
                  <c:x val="-4.4197303616469133E-2"/>
                  <c:y val="-7.6675353111355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55-4924-8053-BF60BB649D4B}"/>
                </c:ext>
              </c:extLst>
            </c:dLbl>
            <c:dLbl>
              <c:idx val="3"/>
              <c:layout>
                <c:manualLayout>
                  <c:x val="-4.7597096202351453E-2"/>
                  <c:y val="-5.6796557860263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A55-4924-8053-BF60BB649D4B}"/>
                </c:ext>
              </c:extLst>
            </c:dLbl>
            <c:dLbl>
              <c:idx val="4"/>
              <c:layout>
                <c:manualLayout>
                  <c:x val="-3.9664246835292807E-2"/>
                  <c:y val="-6.2476213646289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A55-4924-8053-BF60BB649D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urgencias!$A$6:$A$10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urgencias!$F$6:$F$10</c:f>
              <c:numCache>
                <c:formatCode>#,##0</c:formatCode>
                <c:ptCount val="5"/>
                <c:pt idx="0">
                  <c:v>6729</c:v>
                </c:pt>
                <c:pt idx="1">
                  <c:v>7980</c:v>
                </c:pt>
                <c:pt idx="2">
                  <c:v>7117</c:v>
                </c:pt>
                <c:pt idx="3">
                  <c:v>11990</c:v>
                </c:pt>
                <c:pt idx="4">
                  <c:v>14867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CCB-41EB-910B-9D6D7A0814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7694143"/>
        <c:axId val="130084287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urgencias!$B$1</c15:sqref>
                        </c15:formulaRef>
                      </c:ext>
                    </c:extLst>
                    <c:strCache>
                      <c:ptCount val="1"/>
                      <c:pt idx="0">
                        <c:v>Ingresos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Pt>
                  <c:idx val="3"/>
                  <c:marker>
                    <c:symbol val="circle"/>
                    <c:size val="5"/>
                    <c:spPr>
                      <a:solidFill>
                        <a:schemeClr val="accent1"/>
                      </a:solidFill>
                      <a:ln w="9525">
                        <a:solidFill>
                          <a:schemeClr val="accent1"/>
                        </a:solidFill>
                      </a:ln>
                      <a:effectLst/>
                    </c:spPr>
                  </c:marker>
                  <c:bubble3D val="0"/>
                  <c:spPr>
                    <a:ln w="28575" cap="rnd">
                      <a:solidFill>
                        <a:schemeClr val="accent1"/>
                      </a:solidFill>
                      <a:round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1-2230-4670-8284-B22E186DD6D8}"/>
                    </c:ext>
                  </c:extLst>
                </c:dPt>
                <c:dPt>
                  <c:idx val="4"/>
                  <c:marker>
                    <c:symbol val="circle"/>
                    <c:size val="5"/>
                    <c:spPr>
                      <a:solidFill>
                        <a:schemeClr val="accent1"/>
                      </a:solidFill>
                      <a:ln w="9525">
                        <a:solidFill>
                          <a:schemeClr val="accent1"/>
                        </a:solidFill>
                      </a:ln>
                      <a:effectLst/>
                    </c:spPr>
                  </c:marker>
                  <c:bubble3D val="0"/>
                  <c:spPr>
                    <a:ln w="28575" cap="rnd">
                      <a:solidFill>
                        <a:schemeClr val="accent1"/>
                      </a:solidFill>
                      <a:round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3-2230-4670-8284-B22E186DD6D8}"/>
                    </c:ext>
                  </c:extLst>
                </c:dPt>
                <c:dLbls>
                  <c:dLbl>
                    <c:idx val="0"/>
                    <c:layout>
                      <c:manualLayout>
                        <c:x val="-4.348486414125434E-2"/>
                        <c:y val="-7.1805383687581423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4-D7C6-4E51-B5B9-E6B445365A28}"/>
                      </c:ext>
                    </c:extLst>
                  </c:dLbl>
                  <c:dLbl>
                    <c:idx val="1"/>
                    <c:layout>
                      <c:manualLayout>
                        <c:x val="-4.4064881249082012E-2"/>
                        <c:y val="-7.4712741346239439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7-3647-4C82-9AD4-58F17A34F69D}"/>
                      </c:ext>
                    </c:extLst>
                  </c:dLbl>
                  <c:dLbl>
                    <c:idx val="2"/>
                    <c:layout>
                      <c:manualLayout>
                        <c:x val="-4.150834430458001E-2"/>
                        <c:y val="6.034477746706135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5-D7C6-4E51-B5B9-E6B445365A28}"/>
                      </c:ext>
                    </c:extLst>
                  </c:dLbl>
                  <c:dLbl>
                    <c:idx val="3"/>
                    <c:layout>
                      <c:manualLayout>
                        <c:x val="-4.7306373781227984E-2"/>
                        <c:y val="8.0459703289415083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1-2230-4670-8284-B22E186DD6D8}"/>
                      </c:ext>
                    </c:extLst>
                  </c:dLbl>
                  <c:dLbl>
                    <c:idx val="4"/>
                    <c:layout>
                      <c:manualLayout>
                        <c:x val="-4.4987286917330428E-2"/>
                        <c:y val="6.6091963018732575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3-2230-4670-8284-B22E186DD6D8}"/>
                      </c:ext>
                    </c:extLst>
                  </c:dLbl>
                  <c:dLbl>
                    <c:idx val="5"/>
                    <c:layout>
                      <c:manualLayout>
                        <c:x val="-6.7204301075269807E-3"/>
                        <c:y val="-2.8735632183907915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4-3647-4C82-9AD4-58F17A34F69D}"/>
                      </c:ext>
                    </c:extLst>
                  </c:dLbl>
                  <c:spPr>
                    <a:solidFill>
                      <a:srgbClr val="1F497D">
                        <a:lumMod val="20000"/>
                        <a:lumOff val="80000"/>
                      </a:srgbClr>
                    </a:solidFill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1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urgencias!$A$6:$A$10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urgencias!$B$6:$B$10</c15:sqref>
                        </c15:formulaRef>
                      </c:ext>
                    </c:extLst>
                    <c:numCache>
                      <c:formatCode>#,##0</c:formatCode>
                      <c:ptCount val="5"/>
                      <c:pt idx="0">
                        <c:v>57301</c:v>
                      </c:pt>
                      <c:pt idx="1">
                        <c:v>67280</c:v>
                      </c:pt>
                      <c:pt idx="2">
                        <c:v>73942</c:v>
                      </c:pt>
                      <c:pt idx="3">
                        <c:v>91885</c:v>
                      </c:pt>
                      <c:pt idx="4">
                        <c:v>95308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2230-4670-8284-B22E186DD6D8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urgencias!$C$1</c15:sqref>
                        </c15:formulaRef>
                      </c:ext>
                    </c:extLst>
                    <c:strCache>
                      <c:ptCount val="1"/>
                      <c:pt idx="0">
                        <c:v>Gastos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0"/>
                    <c:layout>
                      <c:manualLayout>
                        <c:x val="-4.348486414125434E-2"/>
                        <c:y val="-7.0422141534338942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8-3647-4C82-9AD4-58F17A34F69D}"/>
                      </c:ext>
                    </c:extLst>
                  </c:dLbl>
                  <c:dLbl>
                    <c:idx val="1"/>
                    <c:layout>
                      <c:manualLayout>
                        <c:x val="-4.3142386347432386E-2"/>
                        <c:y val="-7.0152246080254874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6-3647-4C82-9AD4-58F17A34F69D}"/>
                      </c:ext>
                    </c:extLst>
                  </c:dLbl>
                  <c:dLbl>
                    <c:idx val="2"/>
                    <c:layout>
                      <c:manualLayout>
                        <c:x val="-4.1719202831625675E-2"/>
                        <c:y val="-8.0392397132265772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5-3647-4C82-9AD4-58F17A34F69D}"/>
                      </c:ext>
                    </c:extLst>
                  </c:dLbl>
                  <c:dLbl>
                    <c:idx val="3"/>
                    <c:layout>
                      <c:manualLayout>
                        <c:x val="-4.7306373781227984E-2"/>
                        <c:y val="-6.051360188117355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6-D7C6-4E51-B5B9-E6B445365A28}"/>
                      </c:ext>
                    </c:extLst>
                  </c:dLbl>
                  <c:dLbl>
                    <c:idx val="4"/>
                    <c:layout>
                      <c:manualLayout>
                        <c:x val="-5.0574457866932654E-2"/>
                        <c:y val="-6.034477746706135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7-D7C6-4E51-B5B9-E6B445365A28}"/>
                      </c:ext>
                    </c:extLst>
                  </c:dLbl>
                  <c:spPr>
                    <a:solidFill>
                      <a:srgbClr val="F79646">
                        <a:lumMod val="20000"/>
                        <a:lumOff val="80000"/>
                      </a:srgbClr>
                    </a:solidFill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1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urgencias!$A$6:$A$10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urgencias!$C$6:$C$10</c15:sqref>
                        </c15:formulaRef>
                      </c:ext>
                    </c:extLst>
                    <c:numCache>
                      <c:formatCode>#,##0</c:formatCode>
                      <c:ptCount val="5"/>
                      <c:pt idx="0">
                        <c:v>54715</c:v>
                      </c:pt>
                      <c:pt idx="1">
                        <c:v>64295</c:v>
                      </c:pt>
                      <c:pt idx="2">
                        <c:v>73967</c:v>
                      </c:pt>
                      <c:pt idx="3">
                        <c:v>92994</c:v>
                      </c:pt>
                      <c:pt idx="4">
                        <c:v>101852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658B-40A8-A7E1-46F4DE943E9E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urgencias!$D$1</c15:sqref>
                        </c15:formulaRef>
                      </c:ext>
                    </c:extLst>
                    <c:strCache>
                      <c:ptCount val="1"/>
                      <c:pt idx="0">
                        <c:v>Ingresos Propios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1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urgencias!$A$6:$A$10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urgencias!$D$6:$D$10</c15:sqref>
                        </c15:formulaRef>
                      </c:ext>
                    </c:extLst>
                    <c:numCache>
                      <c:formatCode>#,##0</c:formatCode>
                      <c:ptCount val="5"/>
                      <c:pt idx="0">
                        <c:v>2650</c:v>
                      </c:pt>
                      <c:pt idx="1">
                        <c:v>2956</c:v>
                      </c:pt>
                      <c:pt idx="2">
                        <c:v>4692</c:v>
                      </c:pt>
                      <c:pt idx="3">
                        <c:v>5481</c:v>
                      </c:pt>
                      <c:pt idx="4">
                        <c:v>6621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D7C6-4E51-B5B9-E6B445365A28}"/>
                  </c:ext>
                </c:extLst>
              </c15:ser>
            </c15:filteredLineSeries>
          </c:ext>
        </c:extLst>
      </c:line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957694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urgencias!$B$1</c:f>
              <c:strCache>
                <c:ptCount val="1"/>
                <c:pt idx="0">
                  <c:v>Dotación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47-494B-85ED-0C86BEE74430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47-494B-85ED-0C86BEE74430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E57-4D50-AE7D-CC52C3EA9B3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urgencias!$A$6:$A$10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urgencias!$B$6:$B$10</c:f>
              <c:numCache>
                <c:formatCode>#,##0</c:formatCode>
                <c:ptCount val="5"/>
                <c:pt idx="0">
                  <c:v>1626</c:v>
                </c:pt>
                <c:pt idx="1">
                  <c:v>1821</c:v>
                </c:pt>
                <c:pt idx="2">
                  <c:v>1958</c:v>
                </c:pt>
                <c:pt idx="3">
                  <c:v>2270</c:v>
                </c:pt>
                <c:pt idx="4">
                  <c:v>2484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47-494B-85ED-0C86BEE744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1957694143"/>
        <c:axId val="130084287"/>
      </c:bar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rgbClr val="FFFFFF"/>
          </a:solidFill>
          <a:ln w="28575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957694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RRHH!$I$1</c:f>
              <c:strCache>
                <c:ptCount val="1"/>
                <c:pt idx="0">
                  <c:v>Ley 19.664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6F0-4785-BC73-58E76224F8D1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DE8-43F6-A38E-2A86513A341D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275-48FD-B5EC-AA5CBE7F2D1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RRHH!$H$3:$H$7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RRHH!$I$3:$I$7</c:f>
              <c:numCache>
                <c:formatCode>#,##0</c:formatCode>
                <c:ptCount val="5"/>
                <c:pt idx="0">
                  <c:v>5753</c:v>
                </c:pt>
                <c:pt idx="1">
                  <c:v>6072</c:v>
                </c:pt>
                <c:pt idx="2">
                  <c:v>6633</c:v>
                </c:pt>
                <c:pt idx="3">
                  <c:v>7469</c:v>
                </c:pt>
                <c:pt idx="4">
                  <c:v>8778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0-4785-BC73-58E76224F8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56629487"/>
        <c:axId val="156639471"/>
      </c:barChart>
      <c:catAx>
        <c:axId val="156629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56639471"/>
        <c:crosses val="autoZero"/>
        <c:auto val="1"/>
        <c:lblAlgn val="ctr"/>
        <c:lblOffset val="100"/>
        <c:noMultiLvlLbl val="0"/>
      </c:catAx>
      <c:valAx>
        <c:axId val="156639471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56629487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urgencias!$D$1</c:f>
              <c:strCache>
                <c:ptCount val="1"/>
                <c:pt idx="0">
                  <c:v>Mediana CNE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F49-4EEE-9A87-0000C1D0A124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F49-4EEE-9A87-0000C1D0A124}"/>
              </c:ext>
            </c:extLst>
          </c:dPt>
          <c:dLbls>
            <c:dLbl>
              <c:idx val="0"/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5C6F-4A5B-8B3C-EE963503D4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urgencias!$A$6:$A$10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urgencias!$D$6:$D$10</c:f>
              <c:numCache>
                <c:formatCode>General</c:formatCode>
                <c:ptCount val="5"/>
                <c:pt idx="0">
                  <c:v>321</c:v>
                </c:pt>
                <c:pt idx="1">
                  <c:v>191</c:v>
                </c:pt>
                <c:pt idx="2">
                  <c:v>211</c:v>
                </c:pt>
                <c:pt idx="3">
                  <c:v>237</c:v>
                </c:pt>
                <c:pt idx="4">
                  <c:v>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49-4EEE-9A87-0000C1D0A1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57694143"/>
        <c:axId val="130084287"/>
      </c:bar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57694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urgencias!$D$1</c:f>
              <c:strCache>
                <c:ptCount val="1"/>
                <c:pt idx="0">
                  <c:v>Mediana IQ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7B-4B9A-AF6B-CFE92F67A049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7B-4B9A-AF6B-CFE92F67A04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urgencias!$A$6:$A$10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urgencias!$D$6:$D$10</c:f>
              <c:numCache>
                <c:formatCode>General</c:formatCode>
                <c:ptCount val="5"/>
                <c:pt idx="0">
                  <c:v>500</c:v>
                </c:pt>
                <c:pt idx="1">
                  <c:v>726</c:v>
                </c:pt>
                <c:pt idx="2">
                  <c:v>800</c:v>
                </c:pt>
                <c:pt idx="3">
                  <c:v>366</c:v>
                </c:pt>
                <c:pt idx="4">
                  <c:v>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7B-4B9A-AF6B-CFE92F67A04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57694143"/>
        <c:axId val="130084287"/>
      </c:bar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57694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urgencias!$D$1</c:f>
              <c:strCache>
                <c:ptCount val="1"/>
                <c:pt idx="0">
                  <c:v>Mediana CN Odontológicas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966-4FCA-BB61-9F3CBF9D0277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966-4FCA-BB61-9F3CBF9D02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urgencias!$A$6:$A$10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urgencias!$D$6:$D$10</c:f>
              <c:numCache>
                <c:formatCode>General</c:formatCode>
                <c:ptCount val="5"/>
                <c:pt idx="0">
                  <c:v>421</c:v>
                </c:pt>
                <c:pt idx="1">
                  <c:v>596</c:v>
                </c:pt>
                <c:pt idx="2">
                  <c:v>386</c:v>
                </c:pt>
                <c:pt idx="3">
                  <c:v>262</c:v>
                </c:pt>
                <c:pt idx="4">
                  <c:v>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66-4FCA-BB61-9F3CBF9D02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57694143"/>
        <c:axId val="130084287"/>
      </c:bar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57694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urgencias!$B$1</c:f>
              <c:strCache>
                <c:ptCount val="1"/>
                <c:pt idx="0">
                  <c:v>N° Total de Reclamos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25E-487C-8C41-3FE2DDBCA026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25E-487C-8C41-3FE2DDBCA026}"/>
              </c:ext>
            </c:extLst>
          </c:dPt>
          <c:dLbls>
            <c:dLbl>
              <c:idx val="5"/>
              <c:layout>
                <c:manualLayout>
                  <c:x val="-8.974358974358973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F95-4D54-99D0-83D4CF44A3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urgencias!$A$5:$A$10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urgencias!$B$5:$B$10</c:f>
              <c:numCache>
                <c:formatCode>#,##0</c:formatCode>
                <c:ptCount val="6"/>
                <c:pt idx="0">
                  <c:v>636</c:v>
                </c:pt>
                <c:pt idx="1">
                  <c:v>408</c:v>
                </c:pt>
                <c:pt idx="2">
                  <c:v>479</c:v>
                </c:pt>
                <c:pt idx="3">
                  <c:v>797</c:v>
                </c:pt>
                <c:pt idx="4">
                  <c:v>1287</c:v>
                </c:pt>
                <c:pt idx="5">
                  <c:v>1796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25E-487C-8C41-3FE2DDBCA026}"/>
            </c:ext>
          </c:extLst>
        </c:ser>
        <c:ser>
          <c:idx val="1"/>
          <c:order val="1"/>
          <c:tx>
            <c:strRef>
              <c:f>urgencias!$C$1</c:f>
              <c:strCache>
                <c:ptCount val="1"/>
                <c:pt idx="0">
                  <c:v>N° Total de Felicitaciones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urgencias!$A$5:$A$10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urgencias!$C$5:$C$10</c:f>
              <c:numCache>
                <c:formatCode>General</c:formatCode>
                <c:ptCount val="6"/>
                <c:pt idx="0">
                  <c:v>938</c:v>
                </c:pt>
                <c:pt idx="1">
                  <c:v>400</c:v>
                </c:pt>
                <c:pt idx="2">
                  <c:v>452</c:v>
                </c:pt>
                <c:pt idx="3">
                  <c:v>558</c:v>
                </c:pt>
                <c:pt idx="4" formatCode="#,##0">
                  <c:v>996</c:v>
                </c:pt>
                <c:pt idx="5" formatCode="#,##0">
                  <c:v>2111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25E-487C-8C41-3FE2DDBCA02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1"/>
        <c:axId val="1957694143"/>
        <c:axId val="130084287"/>
      </c:bar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957694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6129032258064516E-2"/>
          <c:y val="3.8683983079564881E-2"/>
          <c:w val="0.97043010752688175"/>
          <c:h val="0.823950056033394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urgencias!$B$1</c:f>
              <c:strCache>
                <c:ptCount val="1"/>
                <c:pt idx="0">
                  <c:v>consultas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4472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312-46D7-8810-00177EF68DD9}"/>
              </c:ext>
            </c:extLst>
          </c:dPt>
          <c:dPt>
            <c:idx val="3"/>
            <c:invertIfNegative val="0"/>
            <c:bubble3D val="0"/>
            <c:spPr>
              <a:solidFill>
                <a:srgbClr val="4472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F4F-4351-9E11-F8E598E71033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F4F-4351-9E11-F8E598E71033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312-46D7-8810-00177EF68D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urgencias!$A$6:$A$10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urgencias!$B$6:$B$10</c:f>
              <c:numCache>
                <c:formatCode>#,##0</c:formatCode>
                <c:ptCount val="5"/>
                <c:pt idx="0">
                  <c:v>90301</c:v>
                </c:pt>
                <c:pt idx="1">
                  <c:v>105080</c:v>
                </c:pt>
                <c:pt idx="2">
                  <c:v>127138</c:v>
                </c:pt>
                <c:pt idx="3">
                  <c:v>140894</c:v>
                </c:pt>
                <c:pt idx="4">
                  <c:v>153627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4F-4351-9E11-F8E598E710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1957694143"/>
        <c:axId val="130084287"/>
      </c:bar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957694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4193548387096774E-2"/>
          <c:y val="3.5460317822934476E-2"/>
          <c:w val="0.97043010752688175"/>
          <c:h val="0.823950056033394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urgencias!$B$1</c:f>
              <c:strCache>
                <c:ptCount val="1"/>
                <c:pt idx="0">
                  <c:v>Urgencia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195-47D5-9FB0-84C8CED0C381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195-47D5-9FB0-84C8CED0C381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40B-417C-AE27-C6D8F344B8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urgencias!$A$6:$A$10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urgencias!$B$6:$B$10</c:f>
              <c:numCache>
                <c:formatCode>#,##0</c:formatCode>
                <c:ptCount val="5"/>
                <c:pt idx="0">
                  <c:v>54197</c:v>
                </c:pt>
                <c:pt idx="1">
                  <c:v>59073</c:v>
                </c:pt>
                <c:pt idx="2">
                  <c:v>76026</c:v>
                </c:pt>
                <c:pt idx="3">
                  <c:v>69812</c:v>
                </c:pt>
                <c:pt idx="4">
                  <c:v>79453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95-47D5-9FB0-84C8CED0C38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1957694143"/>
        <c:axId val="130084287"/>
      </c:bar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957694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Año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0.23233494879001723"/>
          <c:y val="0.26394064131044198"/>
          <c:w val="0.5175521465533065"/>
          <c:h val="0.7123394363727793"/>
        </c:manualLayout>
      </c:layout>
      <c:pieChart>
        <c:varyColors val="1"/>
        <c:ser>
          <c:idx val="0"/>
          <c:order val="0"/>
          <c:tx>
            <c:strRef>
              <c:f>urgencias!$M$34</c:f>
              <c:strCache>
                <c:ptCount val="1"/>
                <c:pt idx="0">
                  <c:v>Año 2024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04-4C88-A792-64094BFB4CDC}"/>
              </c:ext>
            </c:extLst>
          </c:dPt>
          <c:dPt>
            <c:idx val="1"/>
            <c:bubble3D val="0"/>
            <c:spPr>
              <a:solidFill>
                <a:srgbClr val="F79646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04-4C88-A792-64094BFB4CDC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04-4C88-A792-64094BFB4CDC}"/>
              </c:ext>
            </c:extLst>
          </c:dPt>
          <c:dPt>
            <c:idx val="3"/>
            <c:bubble3D val="0"/>
            <c:spPr>
              <a:solidFill>
                <a:srgbClr val="9BBB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704-4C88-A792-64094BFB4CDC}"/>
              </c:ext>
            </c:extLst>
          </c:dPt>
          <c:dPt>
            <c:idx val="4"/>
            <c:bubble3D val="0"/>
            <c:spPr>
              <a:solidFill>
                <a:srgbClr val="4F81B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704-4C88-A792-64094BFB4CDC}"/>
              </c:ext>
            </c:extLst>
          </c:dPt>
          <c:dLbls>
            <c:dLbl>
              <c:idx val="0"/>
              <c:layout>
                <c:manualLayout>
                  <c:x val="7.5848093902958255E-2"/>
                  <c:y val="-1.171269427992209E-2"/>
                </c:manualLayout>
              </c:layout>
              <c:spPr>
                <a:solidFill>
                  <a:srgbClr val="FF0000"/>
                </a:solidFill>
                <a:ln w="6350">
                  <a:solidFill>
                    <a:srgbClr val="00000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04-4C88-A792-64094BFB4CDC}"/>
                </c:ext>
              </c:extLst>
            </c:dLbl>
            <c:dLbl>
              <c:idx val="1"/>
              <c:layout>
                <c:manualLayout>
                  <c:x val="6.8140399291730909E-3"/>
                  <c:y val="1.8080703184004395E-2"/>
                </c:manualLayout>
              </c:layout>
              <c:spPr>
                <a:solidFill>
                  <a:srgbClr val="F79646">
                    <a:lumMod val="75000"/>
                  </a:srgbClr>
                </a:solidFill>
                <a:ln w="6350">
                  <a:solidFill>
                    <a:srgbClr val="00000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04-4C88-A792-64094BFB4CDC}"/>
                </c:ext>
              </c:extLst>
            </c:dLbl>
            <c:dLbl>
              <c:idx val="2"/>
              <c:layout>
                <c:manualLayout>
                  <c:x val="-0.28520215881995681"/>
                  <c:y val="-9.6852516198274841E-2"/>
                </c:manualLayout>
              </c:layout>
              <c:spPr>
                <a:solidFill>
                  <a:srgbClr val="FFC000"/>
                </a:solidFill>
                <a:ln w="6350">
                  <a:solidFill>
                    <a:srgbClr val="00000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04-4C88-A792-64094BFB4CDC}"/>
                </c:ext>
              </c:extLst>
            </c:dLbl>
            <c:dLbl>
              <c:idx val="3"/>
              <c:layout>
                <c:manualLayout>
                  <c:x val="-5.7134130974736748E-2"/>
                  <c:y val="4.3074243749254677E-2"/>
                </c:manualLayout>
              </c:layout>
              <c:spPr>
                <a:solidFill>
                  <a:srgbClr val="9BBB59"/>
                </a:solidFill>
                <a:ln w="6350">
                  <a:solidFill>
                    <a:srgbClr val="00000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04-4C88-A792-64094BFB4CDC}"/>
                </c:ext>
              </c:extLst>
            </c:dLbl>
            <c:dLbl>
              <c:idx val="4"/>
              <c:layout>
                <c:manualLayout>
                  <c:x val="-6.5997147945549256E-2"/>
                  <c:y val="-1.4383918988750674E-2"/>
                </c:manualLayout>
              </c:layout>
              <c:spPr>
                <a:solidFill>
                  <a:srgbClr val="4F81BD"/>
                </a:solidFill>
                <a:ln w="6350">
                  <a:solidFill>
                    <a:srgbClr val="00000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704-4C88-A792-64094BFB4CDC}"/>
                </c:ext>
              </c:extLst>
            </c:dLbl>
            <c:spPr>
              <a:noFill/>
              <a:ln w="6350">
                <a:solidFill>
                  <a:srgbClr val="0000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urgencias!$L$35:$L$39</c:f>
              <c:strCache>
                <c:ptCount val="5"/>
                <c:pt idx="0">
                  <c:v>C1</c:v>
                </c:pt>
                <c:pt idx="1">
                  <c:v>C2</c:v>
                </c:pt>
                <c:pt idx="2">
                  <c:v>C3</c:v>
                </c:pt>
                <c:pt idx="3">
                  <c:v>C4</c:v>
                </c:pt>
                <c:pt idx="4">
                  <c:v>C5</c:v>
                </c:pt>
              </c:strCache>
            </c:strRef>
          </c:cat>
          <c:val>
            <c:numRef>
              <c:f>urgencias!$M$35:$M$39</c:f>
              <c:numCache>
                <c:formatCode>0.0%</c:formatCode>
                <c:ptCount val="5"/>
                <c:pt idx="0">
                  <c:v>4.9840786376851723E-3</c:v>
                </c:pt>
                <c:pt idx="1">
                  <c:v>0.18605968308308057</c:v>
                </c:pt>
                <c:pt idx="2">
                  <c:v>0.64149874768731197</c:v>
                </c:pt>
                <c:pt idx="3">
                  <c:v>0.15062993216115186</c:v>
                </c:pt>
                <c:pt idx="4">
                  <c:v>1.6827558430770391E-2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704-4C88-A792-64094BFB4CD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>
      <a:solidFill>
        <a:srgbClr val="000000"/>
      </a:solidFill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4864837755153217E-2"/>
          <c:y val="5.3353561318983646E-2"/>
          <c:w val="1"/>
          <c:h val="0.8223154229997732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1F497D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4"/>
              <c:spPr>
                <a:solidFill>
                  <a:srgbClr val="F7964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43E4-42CA-A5F0-7367BCD78E40}"/>
                </c:ext>
              </c:extLst>
            </c:dLbl>
            <c:dLbl>
              <c:idx val="6"/>
              <c:spPr>
                <a:solidFill>
                  <a:srgbClr val="92D05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43E4-42CA-A5F0-7367BCD78E40}"/>
                </c:ext>
              </c:extLst>
            </c:dLbl>
            <c:dLbl>
              <c:idx val="12"/>
              <c:spPr>
                <a:solidFill>
                  <a:srgbClr val="92D05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43E4-42CA-A5F0-7367BCD78E40}"/>
                </c:ext>
              </c:extLst>
            </c:dLbl>
            <c:dLbl>
              <c:idx val="23"/>
              <c:spPr>
                <a:solidFill>
                  <a:srgbClr val="F7964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43E4-42CA-A5F0-7367BCD78E40}"/>
                </c:ext>
              </c:extLst>
            </c:dLbl>
            <c:dLbl>
              <c:idx val="27"/>
              <c:spPr>
                <a:solidFill>
                  <a:srgbClr val="F7964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1-43E4-42CA-A5F0-7367BCD78E40}"/>
                </c:ext>
              </c:extLst>
            </c:dLbl>
            <c:dLbl>
              <c:idx val="30"/>
              <c:spPr>
                <a:solidFill>
                  <a:srgbClr val="92D05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43E4-42CA-A5F0-7367BCD78E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urgencias!$A$120:$A$155</c:f>
              <c:strCache>
                <c:ptCount val="36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  <c:pt idx="12">
                  <c:v>ene</c:v>
                </c:pt>
                <c:pt idx="13">
                  <c:v>feb</c:v>
                </c:pt>
                <c:pt idx="14">
                  <c:v>mar</c:v>
                </c:pt>
                <c:pt idx="15">
                  <c:v>abr</c:v>
                </c:pt>
                <c:pt idx="16">
                  <c:v>may</c:v>
                </c:pt>
                <c:pt idx="17">
                  <c:v>jun</c:v>
                </c:pt>
                <c:pt idx="18">
                  <c:v>jul</c:v>
                </c:pt>
                <c:pt idx="19">
                  <c:v>ago</c:v>
                </c:pt>
                <c:pt idx="20">
                  <c:v>sept</c:v>
                </c:pt>
                <c:pt idx="21">
                  <c:v>oct</c:v>
                </c:pt>
                <c:pt idx="22">
                  <c:v>nov</c:v>
                </c:pt>
                <c:pt idx="23">
                  <c:v>dic</c:v>
                </c:pt>
                <c:pt idx="24">
                  <c:v>ene</c:v>
                </c:pt>
                <c:pt idx="25">
                  <c:v>feb</c:v>
                </c:pt>
                <c:pt idx="26">
                  <c:v>mar</c:v>
                </c:pt>
                <c:pt idx="27">
                  <c:v>abr</c:v>
                </c:pt>
                <c:pt idx="28">
                  <c:v>may</c:v>
                </c:pt>
                <c:pt idx="29">
                  <c:v>jun</c:v>
                </c:pt>
                <c:pt idx="30">
                  <c:v>jul</c:v>
                </c:pt>
                <c:pt idx="31">
                  <c:v>ago</c:v>
                </c:pt>
                <c:pt idx="32">
                  <c:v>sept</c:v>
                </c:pt>
                <c:pt idx="33">
                  <c:v>oct</c:v>
                </c:pt>
                <c:pt idx="34">
                  <c:v>nov</c:v>
                </c:pt>
                <c:pt idx="35">
                  <c:v>dic</c:v>
                </c:pt>
              </c:strCache>
            </c:strRef>
          </c:cat>
          <c:val>
            <c:numRef>
              <c:f>urgencias!$B$120:$B$155</c:f>
              <c:numCache>
                <c:formatCode>General</c:formatCode>
                <c:ptCount val="36"/>
                <c:pt idx="0">
                  <c:v>58</c:v>
                </c:pt>
                <c:pt idx="1">
                  <c:v>62</c:v>
                </c:pt>
                <c:pt idx="2">
                  <c:v>59</c:v>
                </c:pt>
                <c:pt idx="3">
                  <c:v>58</c:v>
                </c:pt>
                <c:pt idx="4">
                  <c:v>68</c:v>
                </c:pt>
                <c:pt idx="5">
                  <c:v>62</c:v>
                </c:pt>
                <c:pt idx="6">
                  <c:v>47</c:v>
                </c:pt>
                <c:pt idx="7">
                  <c:v>61</c:v>
                </c:pt>
                <c:pt idx="8">
                  <c:v>55</c:v>
                </c:pt>
                <c:pt idx="9">
                  <c:v>65</c:v>
                </c:pt>
                <c:pt idx="10">
                  <c:v>61</c:v>
                </c:pt>
                <c:pt idx="11">
                  <c:v>60</c:v>
                </c:pt>
                <c:pt idx="12">
                  <c:v>47</c:v>
                </c:pt>
                <c:pt idx="13">
                  <c:v>52</c:v>
                </c:pt>
                <c:pt idx="14">
                  <c:v>65</c:v>
                </c:pt>
                <c:pt idx="15">
                  <c:v>60</c:v>
                </c:pt>
                <c:pt idx="16">
                  <c:v>63</c:v>
                </c:pt>
                <c:pt idx="17">
                  <c:v>55</c:v>
                </c:pt>
                <c:pt idx="18">
                  <c:v>49</c:v>
                </c:pt>
                <c:pt idx="19">
                  <c:v>50</c:v>
                </c:pt>
                <c:pt idx="20">
                  <c:v>63</c:v>
                </c:pt>
                <c:pt idx="21">
                  <c:v>66</c:v>
                </c:pt>
                <c:pt idx="22">
                  <c:v>70</c:v>
                </c:pt>
                <c:pt idx="23">
                  <c:v>71</c:v>
                </c:pt>
                <c:pt idx="24" formatCode="0">
                  <c:v>60.152481047553401</c:v>
                </c:pt>
                <c:pt idx="25" formatCode="0">
                  <c:v>50.645705521472301</c:v>
                </c:pt>
                <c:pt idx="26" formatCode="0">
                  <c:v>69.343837753510101</c:v>
                </c:pt>
                <c:pt idx="27" formatCode="0">
                  <c:v>78.370114581698303</c:v>
                </c:pt>
                <c:pt idx="28" formatCode="0">
                  <c:v>69.652028985507201</c:v>
                </c:pt>
                <c:pt idx="29" formatCode="0">
                  <c:v>58.553341148886197</c:v>
                </c:pt>
                <c:pt idx="30" formatCode="0">
                  <c:v>49.074927953890402</c:v>
                </c:pt>
                <c:pt idx="31" formatCode="0">
                  <c:v>59.892329956584597</c:v>
                </c:pt>
                <c:pt idx="32" formatCode="0">
                  <c:v>69.426668639928906</c:v>
                </c:pt>
                <c:pt idx="33" formatCode="0">
                  <c:v>65.741396890135107</c:v>
                </c:pt>
                <c:pt idx="34" formatCode="0">
                  <c:v>74.766436661892897</c:v>
                </c:pt>
                <c:pt idx="35" formatCode="0">
                  <c:v>76.290792699536894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EE-4096-8045-818CA3555A8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708967503"/>
        <c:axId val="708964143"/>
      </c:barChart>
      <c:catAx>
        <c:axId val="7089675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8575" cap="flat" cmpd="sng" algn="ctr">
            <a:solidFill>
              <a:schemeClr val="accent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708964143"/>
        <c:crosses val="autoZero"/>
        <c:auto val="1"/>
        <c:lblAlgn val="ctr"/>
        <c:lblOffset val="100"/>
        <c:noMultiLvlLbl val="1"/>
      </c:catAx>
      <c:valAx>
        <c:axId val="70896414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08967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 w="9525">
      <a:solidFill>
        <a:srgbClr val="000000"/>
      </a:solidFill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es-CL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urgencias!$B$1</c:f>
              <c:strCache>
                <c:ptCount val="1"/>
                <c:pt idx="0">
                  <c:v>intervenciones Quirúrgicas</c:v>
                </c:pt>
              </c:strCache>
            </c:strRef>
          </c:tx>
          <c:spPr>
            <a:solidFill>
              <a:schemeClr val="accent1"/>
            </a:solidFill>
            <a:ln w="38100"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 w="381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329-47B0-A75C-5E16DF1133B2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 w="381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329-47B0-A75C-5E16DF1133B2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E00-4D63-87E6-C7B331716C4E}"/>
              </c:ext>
            </c:extLst>
          </c:dPt>
          <c:dLbls>
            <c:dLbl>
              <c:idx val="4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29-47B0-A75C-5E16DF1133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urgencias!$A$6:$A$10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urgencias!$B$6:$B$10</c:f>
              <c:numCache>
                <c:formatCode>#,##0</c:formatCode>
                <c:ptCount val="5"/>
                <c:pt idx="0">
                  <c:v>9870</c:v>
                </c:pt>
                <c:pt idx="1">
                  <c:v>9922</c:v>
                </c:pt>
                <c:pt idx="2">
                  <c:v>13688</c:v>
                </c:pt>
                <c:pt idx="3">
                  <c:v>15013</c:v>
                </c:pt>
                <c:pt idx="4">
                  <c:v>17524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329-47B0-A75C-5E16DF1133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57694143"/>
        <c:axId val="130084287"/>
      </c:bar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9576941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cap="flat" cmpd="sng">
      <a:solidFill>
        <a:srgbClr val="FFFFFF"/>
      </a:solidFill>
      <a:miter lim="800000"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0174001240856611E-2"/>
          <c:y val="2.1268777826089619E-2"/>
          <c:w val="0.95954022988505749"/>
          <c:h val="0.73849536849130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consultas!$B$21</c:f>
              <c:strCache>
                <c:ptCount val="1"/>
                <c:pt idx="0">
                  <c:v>Parto Normal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2FC8-4E8C-A04E-DD42115BF97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2FC8-4E8C-A04E-DD42115BF97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2FC8-4E8C-A04E-DD42115BF97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51%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2FC8-4E8C-A04E-DD42115BF97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51%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2FC8-4E8C-A04E-DD42115BF97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49%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EC15-477F-999E-09BEE1E0E4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consultas!$A$23:$A$27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consultas!$B$23:$B$27</c:f>
              <c:numCache>
                <c:formatCode>#,##0</c:formatCode>
                <c:ptCount val="5"/>
                <c:pt idx="0">
                  <c:v>1031</c:v>
                </c:pt>
                <c:pt idx="1">
                  <c:v>843</c:v>
                </c:pt>
                <c:pt idx="2">
                  <c:v>1036</c:v>
                </c:pt>
                <c:pt idx="3">
                  <c:v>958</c:v>
                </c:pt>
                <c:pt idx="4">
                  <c:v>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C8-4E8C-A04E-DD42115BF97F}"/>
            </c:ext>
          </c:extLst>
        </c:ser>
        <c:ser>
          <c:idx val="1"/>
          <c:order val="1"/>
          <c:tx>
            <c:strRef>
              <c:f>consultas!$C$21</c:f>
              <c:strCache>
                <c:ptCount val="1"/>
                <c:pt idx="0">
                  <c:v>Césareas</c:v>
                </c:pt>
              </c:strCache>
            </c:strRef>
          </c:tx>
          <c:spPr>
            <a:solidFill>
              <a:srgbClr val="F79646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67%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FC8-4E8C-A04E-DD42115BF97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FC8-4E8C-A04E-DD42115BF97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FC8-4E8C-A04E-DD42115BF97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49%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FC8-4E8C-A04E-DD42115BF97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49%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2FC8-4E8C-A04E-DD42115BF97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51%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EC15-477F-999E-09BEE1E0E4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consultas!$A$23:$A$27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consultas!$C$23:$C$27</c:f>
              <c:numCache>
                <c:formatCode>#,##0</c:formatCode>
                <c:ptCount val="5"/>
                <c:pt idx="0">
                  <c:v>1321</c:v>
                </c:pt>
                <c:pt idx="1">
                  <c:v>971</c:v>
                </c:pt>
                <c:pt idx="2">
                  <c:v>1001</c:v>
                </c:pt>
                <c:pt idx="3">
                  <c:v>937</c:v>
                </c:pt>
                <c:pt idx="4">
                  <c:v>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C8-4E8C-A04E-DD42115BF97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08851552"/>
        <c:axId val="1408848192"/>
      </c:barChart>
      <c:catAx>
        <c:axId val="140885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08848192"/>
        <c:crosses val="autoZero"/>
        <c:auto val="1"/>
        <c:lblAlgn val="ctr"/>
        <c:lblOffset val="100"/>
        <c:noMultiLvlLbl val="0"/>
      </c:catAx>
      <c:valAx>
        <c:axId val="140884819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408851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8595456153087245"/>
          <c:y val="0.9029005980390622"/>
          <c:w val="0.41366405111551779"/>
          <c:h val="7.73201287983332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4929818555289286E-2"/>
          <c:y val="9.6981627296587932E-3"/>
          <c:w val="0.97043010752688175"/>
          <c:h val="0.746072042718798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urgencias!$B$1</c:f>
              <c:strCache>
                <c:ptCount val="1"/>
                <c:pt idx="0">
                  <c:v>Ingresos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30-4670-8284-B22E186DD6D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2230-4670-8284-B22E186DD6D8}"/>
              </c:ext>
            </c:extLst>
          </c:dPt>
          <c:dLbls>
            <c:dLbl>
              <c:idx val="0"/>
              <c:layout>
                <c:manualLayout>
                  <c:x val="-5.8037201871505122E-3"/>
                  <c:y val="1.11138451443569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7C6-4E51-B5B9-E6B445365A28}"/>
                </c:ext>
              </c:extLst>
            </c:dLbl>
            <c:dLbl>
              <c:idx val="1"/>
              <c:layout>
                <c:manualLayout>
                  <c:x val="-6.577998402373616E-3"/>
                  <c:y val="3.8795931758530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647-4C82-9AD4-58F17A34F69D}"/>
                </c:ext>
              </c:extLst>
            </c:dLbl>
            <c:dLbl>
              <c:idx val="2"/>
              <c:layout>
                <c:manualLayout>
                  <c:x val="-2.3779527559055652E-3"/>
                  <c:y val="-1.2571768372703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7C6-4E51-B5B9-E6B445365A28}"/>
                </c:ext>
              </c:extLst>
            </c:dLbl>
            <c:dLbl>
              <c:idx val="3"/>
              <c:layout>
                <c:manualLayout>
                  <c:x val="-5.2774164099052834E-3"/>
                  <c:y val="-8.08193897637796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230-4670-8284-B22E186DD6D8}"/>
                </c:ext>
              </c:extLst>
            </c:dLbl>
            <c:dLbl>
              <c:idx val="4"/>
              <c:layout>
                <c:manualLayout>
                  <c:x val="-7.3061736848111375E-3"/>
                  <c:y val="-2.7657890419947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230-4670-8284-B22E186DD6D8}"/>
                </c:ext>
              </c:extLst>
            </c:dLbl>
            <c:dLbl>
              <c:idx val="5"/>
              <c:layout>
                <c:manualLayout>
                  <c:x val="-6.7204301075269807E-3"/>
                  <c:y val="-2.87356321839079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647-4C82-9AD4-58F17A34F69D}"/>
                </c:ext>
              </c:extLst>
            </c:dLbl>
            <c:spPr>
              <a:solidFill>
                <a:srgbClr val="1F497D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urgencias!$A$6:$A$10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urgencias!$B$6:$B$10</c:f>
              <c:numCache>
                <c:formatCode>#,##0</c:formatCode>
                <c:ptCount val="5"/>
                <c:pt idx="0">
                  <c:v>57301</c:v>
                </c:pt>
                <c:pt idx="1">
                  <c:v>67280</c:v>
                </c:pt>
                <c:pt idx="2">
                  <c:v>73942</c:v>
                </c:pt>
                <c:pt idx="3">
                  <c:v>91885</c:v>
                </c:pt>
                <c:pt idx="4">
                  <c:v>95308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30-4670-8284-B22E186DD6D8}"/>
            </c:ext>
          </c:extLst>
        </c:ser>
        <c:ser>
          <c:idx val="1"/>
          <c:order val="1"/>
          <c:tx>
            <c:strRef>
              <c:f>urgencias!$C$1</c:f>
              <c:strCache>
                <c:ptCount val="1"/>
                <c:pt idx="0">
                  <c:v>Gastos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401460686979212E-4"/>
                  <c:y val="4.81545275590546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647-4C82-9AD4-58F17A34F69D}"/>
                </c:ext>
              </c:extLst>
            </c:dLbl>
            <c:dLbl>
              <c:idx val="1"/>
              <c:layout>
                <c:manualLayout>
                  <c:x val="-9.9167927179633986E-4"/>
                  <c:y val="4.40834354049262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647-4C82-9AD4-58F17A34F69D}"/>
                </c:ext>
              </c:extLst>
            </c:dLbl>
            <c:dLbl>
              <c:idx val="2"/>
              <c:layout>
                <c:manualLayout>
                  <c:x val="3.2083761268971813E-3"/>
                  <c:y val="-1.78924704724409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647-4C82-9AD4-58F17A34F69D}"/>
                </c:ext>
              </c:extLst>
            </c:dLbl>
            <c:dLbl>
              <c:idx val="3"/>
              <c:layout>
                <c:manualLayout>
                  <c:x val="5.1968503937007879E-4"/>
                  <c:y val="-3.22178477690288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7C6-4E51-B5B9-E6B445365A28}"/>
                </c:ext>
              </c:extLst>
            </c:dLbl>
            <c:dLbl>
              <c:idx val="4"/>
              <c:layout>
                <c:manualLayout>
                  <c:x val="1.599452242382533E-3"/>
                  <c:y val="6.479658792650918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7C6-4E51-B5B9-E6B445365A28}"/>
                </c:ext>
              </c:extLst>
            </c:dLbl>
            <c:spPr>
              <a:solidFill>
                <a:srgbClr val="F79646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urgencias!$A$6:$A$10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urgencias!$C$6:$C$10</c:f>
              <c:numCache>
                <c:formatCode>#,##0</c:formatCode>
                <c:ptCount val="5"/>
                <c:pt idx="0">
                  <c:v>54715</c:v>
                </c:pt>
                <c:pt idx="1">
                  <c:v>64295</c:v>
                </c:pt>
                <c:pt idx="2">
                  <c:v>73967</c:v>
                </c:pt>
                <c:pt idx="3">
                  <c:v>92994</c:v>
                </c:pt>
                <c:pt idx="4">
                  <c:v>101852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58B-40A8-A7E1-46F4DE943E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57694143"/>
        <c:axId val="130084287"/>
      </c:bar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957694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191703754422002"/>
          <c:y val="0.86804872047244097"/>
          <c:w val="0.23252014150405109"/>
          <c:h val="0.131951279527559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4784946236559141E-2"/>
          <c:y val="0.11965504770414362"/>
          <c:w val="0.97043010752688175"/>
          <c:h val="0.64653194626859645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urgencias!$D$1</c:f>
              <c:strCache>
                <c:ptCount val="1"/>
                <c:pt idx="0">
                  <c:v>Ingresos Propios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69D-4332-AE56-85502B272BBA}"/>
              </c:ext>
            </c:extLst>
          </c:dPt>
          <c:dLbls>
            <c:dLbl>
              <c:idx val="4"/>
              <c:layout>
                <c:manualLayout>
                  <c:x val="-2.1688084664976432E-16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9D-4332-AE56-85502B272B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urgencias!$A$6:$A$10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urgencias!$D$6:$D$10</c:f>
              <c:numCache>
                <c:formatCode>#,##0</c:formatCode>
                <c:ptCount val="5"/>
                <c:pt idx="0">
                  <c:v>2650</c:v>
                </c:pt>
                <c:pt idx="1">
                  <c:v>2956</c:v>
                </c:pt>
                <c:pt idx="2">
                  <c:v>4692</c:v>
                </c:pt>
                <c:pt idx="3">
                  <c:v>5481</c:v>
                </c:pt>
                <c:pt idx="4">
                  <c:v>6621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9D-4332-AE56-85502B272B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8"/>
        <c:axId val="1957694143"/>
        <c:axId val="130084287"/>
      </c:bar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957694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0.8156</cdr:x>
      <cdr:y>0.05773</cdr:y>
    </cdr:from>
    <cdr:to>
      <cdr:x>0.92298</cdr:x>
      <cdr:y>0.17431</cdr:y>
    </cdr:to>
    <cdr:sp macro="" textlink="">
      <cdr:nvSpPr>
        <cdr:cNvPr id="2" name="CuadroTexto 14">
          <a:extLst xmlns:a="http://schemas.openxmlformats.org/drawingml/2006/main">
            <a:ext uri="{FF2B5EF4-FFF2-40B4-BE49-F238E27FC236}">
              <a16:creationId xmlns:a16="http://schemas.microsoft.com/office/drawing/2014/main" id="{BF2FC646-AF04-9B22-2BD0-23325E7A27A3}"/>
            </a:ext>
          </a:extLst>
        </cdr:cNvPr>
        <cdr:cNvSpPr txBox="1"/>
      </cdr:nvSpPr>
      <cdr:spPr>
        <a:xfrm xmlns:a="http://schemas.openxmlformats.org/drawingml/2006/main">
          <a:off x="8762970" y="228600"/>
          <a:ext cx="1153712" cy="46165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s-C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rPr>
            <a:t>1.955</a:t>
          </a:r>
          <a:endParaRPr kumimoji="0" lang="es-CL" sz="1800" b="0" i="0" u="none" strike="noStrike" kern="1200" cap="none" spc="0" normalizeH="0" baseline="0" noProof="0" dirty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265539" y="0"/>
            <a:ext cx="4028440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7D369-19D1-4D87-A275-CE414C5B9B6F}" type="datetimeFigureOut">
              <a:rPr lang="es-CL" smtClean="0"/>
              <a:t>18-06-2025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29640" y="3373756"/>
            <a:ext cx="7437120" cy="276034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265539" y="6658258"/>
            <a:ext cx="4028440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82D0D-5BF6-4612-A173-E21B9796A7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30361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5423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484A8DFE-351D-0C63-8D45-10253BAB2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>
            <a:extLst>
              <a:ext uri="{FF2B5EF4-FFF2-40B4-BE49-F238E27FC236}">
                <a16:creationId xmlns:a16="http://schemas.microsoft.com/office/drawing/2014/main" id="{85C7548C-1AF2-CC21-6A6B-177CCD6EB8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>
            <a:extLst>
              <a:ext uri="{FF2B5EF4-FFF2-40B4-BE49-F238E27FC236}">
                <a16:creationId xmlns:a16="http://schemas.microsoft.com/office/drawing/2014/main" id="{45B05D78-DE5D-8AC0-A6B5-5EE26D3BF4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1083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3816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8728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59830907-B0A5-9606-109B-9243A2471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>
            <a:extLst>
              <a:ext uri="{FF2B5EF4-FFF2-40B4-BE49-F238E27FC236}">
                <a16:creationId xmlns:a16="http://schemas.microsoft.com/office/drawing/2014/main" id="{C696D7BA-5558-20AD-2F25-F3263646EE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>
            <a:extLst>
              <a:ext uri="{FF2B5EF4-FFF2-40B4-BE49-F238E27FC236}">
                <a16:creationId xmlns:a16="http://schemas.microsoft.com/office/drawing/2014/main" id="{7DD91D15-1C44-0443-8A92-ED16700E62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0797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749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02F34720-A4AD-E558-6D91-247A0CAB2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>
            <a:extLst>
              <a:ext uri="{FF2B5EF4-FFF2-40B4-BE49-F238E27FC236}">
                <a16:creationId xmlns:a16="http://schemas.microsoft.com/office/drawing/2014/main" id="{3F7205F3-8584-CA43-14ED-991E34C0CF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>
            <a:extLst>
              <a:ext uri="{FF2B5EF4-FFF2-40B4-BE49-F238E27FC236}">
                <a16:creationId xmlns:a16="http://schemas.microsoft.com/office/drawing/2014/main" id="{DA4BCC0C-1BA5-65AF-B272-7D9376FE79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7567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3563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3BE7142F-D337-6B31-DA63-3980690EB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>
            <a:extLst>
              <a:ext uri="{FF2B5EF4-FFF2-40B4-BE49-F238E27FC236}">
                <a16:creationId xmlns:a16="http://schemas.microsoft.com/office/drawing/2014/main" id="{7C9ACC88-FD2F-E38E-B8B9-3ED73E156E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>
            <a:extLst>
              <a:ext uri="{FF2B5EF4-FFF2-40B4-BE49-F238E27FC236}">
                <a16:creationId xmlns:a16="http://schemas.microsoft.com/office/drawing/2014/main" id="{F09A19E0-13FF-35DD-8AF6-1202F7EB5C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1055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F02ED7E4-045C-FA8D-670E-239944D1B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>
            <a:extLst>
              <a:ext uri="{FF2B5EF4-FFF2-40B4-BE49-F238E27FC236}">
                <a16:creationId xmlns:a16="http://schemas.microsoft.com/office/drawing/2014/main" id="{E46DC30A-AADC-B828-E837-7893D03E26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>
            <a:extLst>
              <a:ext uri="{FF2B5EF4-FFF2-40B4-BE49-F238E27FC236}">
                <a16:creationId xmlns:a16="http://schemas.microsoft.com/office/drawing/2014/main" id="{8A28CABA-C8FF-8345-5D84-5CDF7EEC91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0314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337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5614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17611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86137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16154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71579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07739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08101CCF-0E31-8524-DE80-BBE79A380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>
            <a:extLst>
              <a:ext uri="{FF2B5EF4-FFF2-40B4-BE49-F238E27FC236}">
                <a16:creationId xmlns:a16="http://schemas.microsoft.com/office/drawing/2014/main" id="{7D37081F-493D-7DA7-42AA-96E9C86FF5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>
            <a:extLst>
              <a:ext uri="{FF2B5EF4-FFF2-40B4-BE49-F238E27FC236}">
                <a16:creationId xmlns:a16="http://schemas.microsoft.com/office/drawing/2014/main" id="{1705089F-00D9-88B2-202C-534EED89C9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00976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10900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6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6068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2247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869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9237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8371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1794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>
          <a:extLst>
            <a:ext uri="{FF2B5EF4-FFF2-40B4-BE49-F238E27FC236}">
              <a16:creationId xmlns:a16="http://schemas.microsoft.com/office/drawing/2014/main" id="{B17F10EF-F220-1211-642B-0B71B95FD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>
            <a:extLst>
              <a:ext uri="{FF2B5EF4-FFF2-40B4-BE49-F238E27FC236}">
                <a16:creationId xmlns:a16="http://schemas.microsoft.com/office/drawing/2014/main" id="{98FC2B66-4003-CDBF-F36B-59E428A64E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>
            <a:extLst>
              <a:ext uri="{FF2B5EF4-FFF2-40B4-BE49-F238E27FC236}">
                <a16:creationId xmlns:a16="http://schemas.microsoft.com/office/drawing/2014/main" id="{49536FD4-3108-F3E9-232E-46A8D02A81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0720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 txBox="1">
            <a:spLocks noGrp="1"/>
          </p:cNvSpPr>
          <p:nvPr>
            <p:ph type="title"/>
          </p:nvPr>
        </p:nvSpPr>
        <p:spPr>
          <a:xfrm>
            <a:off x="4310148" y="1703425"/>
            <a:ext cx="785733" cy="413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687" b="0" i="0">
                <a:solidFill>
                  <a:srgbClr val="13275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ftr" idx="11"/>
          </p:nvPr>
        </p:nvSpPr>
        <p:spPr>
          <a:xfrm>
            <a:off x="4147403" y="6377940"/>
            <a:ext cx="3903439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dt" idx="10"/>
          </p:nvPr>
        </p:nvSpPr>
        <p:spPr>
          <a:xfrm>
            <a:off x="609912" y="6377940"/>
            <a:ext cx="2805596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8782737" y="6377940"/>
            <a:ext cx="2805596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0472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1_Title and Content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04" y="0"/>
            <a:ext cx="12172388" cy="628587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9"/>
          <p:cNvSpPr txBox="1">
            <a:spLocks noGrp="1"/>
          </p:cNvSpPr>
          <p:nvPr>
            <p:ph type="title"/>
          </p:nvPr>
        </p:nvSpPr>
        <p:spPr>
          <a:xfrm>
            <a:off x="4310148" y="1703425"/>
            <a:ext cx="785733" cy="413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687" b="0" i="0">
                <a:solidFill>
                  <a:srgbClr val="13275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body" idx="1"/>
          </p:nvPr>
        </p:nvSpPr>
        <p:spPr>
          <a:xfrm>
            <a:off x="1101556" y="2025342"/>
            <a:ext cx="999513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02747" lvl="0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805495" lvl="1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208242" lvl="2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610990" lvl="3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013737" lvl="4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416485" lvl="5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819232" lvl="6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221980" lvl="7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624727" lvl="8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147403" y="6377940"/>
            <a:ext cx="39034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dt" idx="10"/>
          </p:nvPr>
        </p:nvSpPr>
        <p:spPr>
          <a:xfrm>
            <a:off x="609912" y="6377940"/>
            <a:ext cx="280559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ldNum" idx="12"/>
          </p:nvPr>
        </p:nvSpPr>
        <p:spPr>
          <a:xfrm>
            <a:off x="8782737" y="6377941"/>
            <a:ext cx="280559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 sz="1586"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72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ftr" idx="11"/>
          </p:nvPr>
        </p:nvSpPr>
        <p:spPr>
          <a:xfrm>
            <a:off x="4147403" y="6377940"/>
            <a:ext cx="3903439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dt" idx="10"/>
          </p:nvPr>
        </p:nvSpPr>
        <p:spPr>
          <a:xfrm>
            <a:off x="609912" y="6377940"/>
            <a:ext cx="2805596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782737" y="6377940"/>
            <a:ext cx="2805596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7567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0"/>
          <p:cNvSpPr txBox="1">
            <a:spLocks noGrp="1"/>
          </p:cNvSpPr>
          <p:nvPr>
            <p:ph type="ctrTitle"/>
          </p:nvPr>
        </p:nvSpPr>
        <p:spPr>
          <a:xfrm>
            <a:off x="914868" y="2125980"/>
            <a:ext cx="10368510" cy="469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subTitle" idx="1"/>
          </p:nvPr>
        </p:nvSpPr>
        <p:spPr>
          <a:xfrm>
            <a:off x="1829737" y="3840480"/>
            <a:ext cx="853877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4147403" y="6377940"/>
            <a:ext cx="3903439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dt" idx="10"/>
          </p:nvPr>
        </p:nvSpPr>
        <p:spPr>
          <a:xfrm>
            <a:off x="609912" y="6377940"/>
            <a:ext cx="2805596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sldNum" idx="12"/>
          </p:nvPr>
        </p:nvSpPr>
        <p:spPr>
          <a:xfrm>
            <a:off x="8782737" y="6377940"/>
            <a:ext cx="2805596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67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"/>
          <p:cNvSpPr txBox="1">
            <a:spLocks noGrp="1"/>
          </p:cNvSpPr>
          <p:nvPr>
            <p:ph type="title"/>
          </p:nvPr>
        </p:nvSpPr>
        <p:spPr>
          <a:xfrm>
            <a:off x="4310148" y="1703425"/>
            <a:ext cx="785733" cy="413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687" b="0" i="0">
                <a:solidFill>
                  <a:srgbClr val="13275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body" idx="1"/>
          </p:nvPr>
        </p:nvSpPr>
        <p:spPr>
          <a:xfrm>
            <a:off x="609912" y="1577340"/>
            <a:ext cx="530623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02747" lvl="0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805495" lvl="1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208242" lvl="2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610990" lvl="3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013737" lvl="4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416485" lvl="5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819232" lvl="6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221980" lvl="7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624727" lvl="8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2"/>
          </p:nvPr>
        </p:nvSpPr>
        <p:spPr>
          <a:xfrm>
            <a:off x="6282096" y="1577340"/>
            <a:ext cx="530623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02747" lvl="0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805495" lvl="1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208242" lvl="2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610990" lvl="3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013737" lvl="4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416485" lvl="5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819232" lvl="6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221980" lvl="7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624727" lvl="8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ftr" idx="11"/>
          </p:nvPr>
        </p:nvSpPr>
        <p:spPr>
          <a:xfrm>
            <a:off x="4147403" y="6377940"/>
            <a:ext cx="3903439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dt" idx="10"/>
          </p:nvPr>
        </p:nvSpPr>
        <p:spPr>
          <a:xfrm>
            <a:off x="609912" y="6377940"/>
            <a:ext cx="2805596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sldNum" idx="12"/>
          </p:nvPr>
        </p:nvSpPr>
        <p:spPr>
          <a:xfrm>
            <a:off x="8782737" y="6377940"/>
            <a:ext cx="2805596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304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42997" y="1575942"/>
            <a:ext cx="6906005" cy="1068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38529" y="1446631"/>
            <a:ext cx="9914940" cy="29705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4310148" y="1703425"/>
            <a:ext cx="785733" cy="469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50" b="0" i="0" u="none" strike="noStrike" cap="none">
                <a:solidFill>
                  <a:srgbClr val="13275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1101556" y="2025342"/>
            <a:ext cx="999513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ftr" idx="11"/>
          </p:nvPr>
        </p:nvSpPr>
        <p:spPr>
          <a:xfrm>
            <a:off x="4147403" y="6377940"/>
            <a:ext cx="3903439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dt" idx="10"/>
          </p:nvPr>
        </p:nvSpPr>
        <p:spPr>
          <a:xfrm>
            <a:off x="609912" y="6377940"/>
            <a:ext cx="2805596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8782737" y="6377940"/>
            <a:ext cx="2805596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6303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0" r:id="rId3"/>
    <p:sldLayoutId id="214748367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4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8.jp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"/>
          <p:cNvSpPr/>
          <p:nvPr/>
        </p:nvSpPr>
        <p:spPr>
          <a:xfrm>
            <a:off x="2209800" y="4392217"/>
            <a:ext cx="1627470" cy="278298"/>
          </a:xfrm>
          <a:custGeom>
            <a:avLst/>
            <a:gdLst/>
            <a:ahLst/>
            <a:cxnLst/>
            <a:rect l="l" t="t" r="r" b="b"/>
            <a:pathLst>
              <a:path w="1981200" h="319404" extrusionOk="0">
                <a:moveTo>
                  <a:pt x="1866011" y="0"/>
                </a:moveTo>
                <a:lnTo>
                  <a:pt x="114973" y="0"/>
                </a:lnTo>
                <a:lnTo>
                  <a:pt x="78627" y="7595"/>
                </a:lnTo>
                <a:lnTo>
                  <a:pt x="47065" y="28747"/>
                </a:lnTo>
                <a:lnTo>
                  <a:pt x="22178" y="61003"/>
                </a:lnTo>
                <a:lnTo>
                  <a:pt x="5859" y="101912"/>
                </a:lnTo>
                <a:lnTo>
                  <a:pt x="0" y="149021"/>
                </a:lnTo>
                <a:lnTo>
                  <a:pt x="0" y="170332"/>
                </a:lnTo>
                <a:lnTo>
                  <a:pt x="5859" y="217442"/>
                </a:lnTo>
                <a:lnTo>
                  <a:pt x="22178" y="258350"/>
                </a:lnTo>
                <a:lnTo>
                  <a:pt x="47065" y="290607"/>
                </a:lnTo>
                <a:lnTo>
                  <a:pt x="114973" y="319354"/>
                </a:lnTo>
                <a:lnTo>
                  <a:pt x="1866011" y="319354"/>
                </a:lnTo>
                <a:lnTo>
                  <a:pt x="1933898" y="290607"/>
                </a:lnTo>
                <a:lnTo>
                  <a:pt x="1958786" y="258350"/>
                </a:lnTo>
                <a:lnTo>
                  <a:pt x="1975109" y="217442"/>
                </a:lnTo>
                <a:lnTo>
                  <a:pt x="1980971" y="170332"/>
                </a:lnTo>
                <a:lnTo>
                  <a:pt x="1980971" y="149021"/>
                </a:lnTo>
                <a:lnTo>
                  <a:pt x="1975109" y="101912"/>
                </a:lnTo>
                <a:lnTo>
                  <a:pt x="1958786" y="61003"/>
                </a:lnTo>
                <a:lnTo>
                  <a:pt x="1933898" y="28747"/>
                </a:lnTo>
                <a:lnTo>
                  <a:pt x="1866011" y="0"/>
                </a:lnTo>
                <a:close/>
              </a:path>
            </a:pathLst>
          </a:custGeom>
          <a:solidFill>
            <a:srgbClr val="212D5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805495">
              <a:buClr>
                <a:srgbClr val="000000"/>
              </a:buClr>
            </a:pPr>
            <a:endParaRPr sz="1586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1"/>
          <p:cNvSpPr txBox="1"/>
          <p:nvPr/>
        </p:nvSpPr>
        <p:spPr>
          <a:xfrm>
            <a:off x="2527911" y="4404265"/>
            <a:ext cx="1891689" cy="254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064" rIns="0" bIns="0" anchor="t" anchorCtr="0">
            <a:spAutoFit/>
          </a:bodyPr>
          <a:lstStyle/>
          <a:p>
            <a:pPr marL="11187" defTabSz="805495">
              <a:buClr>
                <a:srgbClr val="000000"/>
              </a:buClr>
            </a:pPr>
            <a:r>
              <a:rPr lang="es-MX" sz="1586" b="1" kern="0" dirty="0">
                <a:solidFill>
                  <a:srgbClr val="FFFFFF"/>
                </a:solidFill>
                <a:ea typeface="Trebuchet MS"/>
                <a:cs typeface="Trebuchet MS"/>
                <a:sym typeface="Trebuchet MS"/>
              </a:rPr>
              <a:t>Junio 2025</a:t>
            </a:r>
            <a:endParaRPr sz="1586" b="1" kern="0" dirty="0">
              <a:solidFill>
                <a:srgbClr val="000000"/>
              </a:solidFill>
              <a:ea typeface="Trebuchet MS"/>
              <a:cs typeface="Trebuchet MS"/>
              <a:sym typeface="Trebuchet MS"/>
            </a:endParaRPr>
          </a:p>
        </p:txBody>
      </p:sp>
      <p:pic>
        <p:nvPicPr>
          <p:cNvPr id="47" name="Google Shape;47;p1"/>
          <p:cNvPicPr preferRelativeResize="0"/>
          <p:nvPr/>
        </p:nvPicPr>
        <p:blipFill rotWithShape="1">
          <a:blip r:embed="rId3">
            <a:alphaModFix/>
          </a:blip>
          <a:srcRect l="8045"/>
          <a:stretch/>
        </p:blipFill>
        <p:spPr>
          <a:xfrm>
            <a:off x="6096000" y="1369473"/>
            <a:ext cx="5568573" cy="4040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" descr="footer ppt-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76156"/>
            <a:ext cx="12192000" cy="70314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"/>
          <p:cNvSpPr txBox="1"/>
          <p:nvPr/>
        </p:nvSpPr>
        <p:spPr>
          <a:xfrm>
            <a:off x="641381" y="2601641"/>
            <a:ext cx="4900170" cy="42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algn="ctr" defTabSz="805495">
              <a:lnSpc>
                <a:spcPct val="80000"/>
              </a:lnSpc>
              <a:buClr>
                <a:srgbClr val="000000"/>
              </a:buClr>
            </a:pPr>
            <a:r>
              <a:rPr lang="es-MX" sz="2800" b="1" kern="0" dirty="0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Hospital de Curicó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"/>
          <p:cNvSpPr txBox="1"/>
          <p:nvPr/>
        </p:nvSpPr>
        <p:spPr>
          <a:xfrm>
            <a:off x="1143000" y="3156699"/>
            <a:ext cx="3896932" cy="869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algn="ctr" defTabSz="805495">
              <a:lnSpc>
                <a:spcPct val="80000"/>
              </a:lnSpc>
              <a:buClr>
                <a:srgbClr val="000000"/>
              </a:buClr>
            </a:pPr>
            <a:r>
              <a:rPr lang="es-MX" sz="3200" b="1" kern="0" dirty="0">
                <a:solidFill>
                  <a:srgbClr val="244061"/>
                </a:solidFill>
                <a:latin typeface="+mj-lt"/>
                <a:ea typeface="Arial"/>
                <a:cs typeface="Arial"/>
                <a:sym typeface="Arial"/>
              </a:rPr>
              <a:t>CUENTA PÚBLICA </a:t>
            </a:r>
          </a:p>
          <a:p>
            <a:pPr algn="ctr" defTabSz="805495">
              <a:lnSpc>
                <a:spcPct val="80000"/>
              </a:lnSpc>
              <a:buClr>
                <a:srgbClr val="000000"/>
              </a:buClr>
            </a:pPr>
            <a:r>
              <a:rPr lang="es-MX" sz="3200" b="1" kern="0" dirty="0">
                <a:solidFill>
                  <a:srgbClr val="244061"/>
                </a:solidFill>
                <a:latin typeface="+mj-lt"/>
                <a:ea typeface="Arial"/>
                <a:cs typeface="Arial"/>
                <a:sym typeface="Arial"/>
              </a:rPr>
              <a:t>AÑO 2024</a:t>
            </a:r>
            <a:endParaRPr sz="3200" b="1" kern="0" dirty="0">
              <a:solidFill>
                <a:srgbClr val="24406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DC2A7D9-6A6E-05F9-5F82-DF745F21B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946526"/>
            <a:ext cx="3863675" cy="8458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685800" y="1232792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Intervenciones Quirúrgicas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D8F5530-52B7-1B33-A4C9-A64AB1FFBF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1872030"/>
              </p:ext>
            </p:extLst>
          </p:nvPr>
        </p:nvGraphicFramePr>
        <p:xfrm>
          <a:off x="685800" y="1676400"/>
          <a:ext cx="10591800" cy="4707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2547FDEA-7B5B-259F-DF81-952653DF6974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</a:t>
            </a:r>
            <a:r>
              <a:rPr lang="es-CL" sz="1600" i="1" dirty="0" err="1">
                <a:cs typeface="Verdana"/>
              </a:rPr>
              <a:t>Power</a:t>
            </a:r>
            <a:r>
              <a:rPr lang="es-CL" sz="1600" i="1" dirty="0">
                <a:cs typeface="Verdana"/>
              </a:rPr>
              <a:t> BI (</a:t>
            </a:r>
            <a:r>
              <a:rPr lang="es-CL" sz="1600" i="1" dirty="0" err="1">
                <a:cs typeface="Verdana"/>
              </a:rPr>
              <a:t>SISMaule</a:t>
            </a:r>
            <a:r>
              <a:rPr lang="es-CL" sz="1600" i="1" dirty="0">
                <a:cs typeface="Verdan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72662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>
          <a:extLst>
            <a:ext uri="{FF2B5EF4-FFF2-40B4-BE49-F238E27FC236}">
              <a16:creationId xmlns:a16="http://schemas.microsoft.com/office/drawing/2014/main" id="{5CC7FDAE-2B5B-3218-0FBA-6D9A4C9E7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>
            <a:extLst>
              <a:ext uri="{FF2B5EF4-FFF2-40B4-BE49-F238E27FC236}">
                <a16:creationId xmlns:a16="http://schemas.microsoft.com/office/drawing/2014/main" id="{0B709D57-7E68-A24D-DEEC-9A61E002FC73}"/>
              </a:ext>
            </a:extLst>
          </p:cNvPr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8E7C69-BA21-C3C9-7D5F-44FDA6BAA32C}"/>
              </a:ext>
            </a:extLst>
          </p:cNvPr>
          <p:cNvSpPr txBox="1"/>
          <p:nvPr/>
        </p:nvSpPr>
        <p:spPr>
          <a:xfrm>
            <a:off x="452034" y="1362202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Cirugías Mayores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41ACD47-0EDB-1BFF-BC57-301AD3E83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E83EF5D-48B2-B0E8-0B2C-5BF4DD11A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053293"/>
              </p:ext>
            </p:extLst>
          </p:nvPr>
        </p:nvGraphicFramePr>
        <p:xfrm>
          <a:off x="452034" y="2133600"/>
          <a:ext cx="11201399" cy="3888000"/>
        </p:xfrm>
        <a:graphic>
          <a:graphicData uri="http://schemas.openxmlformats.org/drawingml/2006/table">
            <a:tbl>
              <a:tblPr/>
              <a:tblGrid>
                <a:gridCol w="3200400">
                  <a:extLst>
                    <a:ext uri="{9D8B030D-6E8A-4147-A177-3AD203B41FA5}">
                      <a16:colId xmlns:a16="http://schemas.microsoft.com/office/drawing/2014/main" val="1260384957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0676929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17986270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00914417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460313223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val="3087217592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algn="ctr" rtl="0" fontAlgn="b"/>
                      <a:endParaRPr lang="es-ES" sz="24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2021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911469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36000" algn="l" rtl="0" fontAlgn="b">
                        <a:spcBef>
                          <a:spcPts val="0"/>
                        </a:spcBef>
                      </a:pPr>
                      <a:r>
                        <a:rPr lang="es-ES" sz="2000" b="1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Ambulatorias Electivas (CMA)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3.416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3.955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6.776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7.120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7.758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96572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36000" algn="l" rtl="0" fontAlgn="b">
                        <a:spcBef>
                          <a:spcPts val="0"/>
                        </a:spcBef>
                      </a:pPr>
                      <a:r>
                        <a:rPr lang="es-ES" sz="2000" b="1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No Ambulatorias Electivas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3.161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2.617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2.882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3.378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4.818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928309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36000" algn="l" rtl="0" fontAlgn="b">
                        <a:spcBef>
                          <a:spcPts val="0"/>
                        </a:spcBef>
                      </a:pPr>
                      <a:r>
                        <a:rPr lang="es-ES" sz="2000" b="1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Ambulatorias Urgencia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1.952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2.291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1.922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1.979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1.762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51923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36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000" b="1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No Ambulatorias Urgencia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109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180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297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070013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36000" algn="l" rtl="0" fontAlgn="b">
                        <a:spcBef>
                          <a:spcPts val="0"/>
                        </a:spcBef>
                      </a:pPr>
                      <a:r>
                        <a:rPr lang="es-E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8.565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8.894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11.689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12.657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14.635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964447"/>
                  </a:ext>
                </a:extLst>
              </a:tr>
            </a:tbl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7F108EBF-9DB3-DEAD-A1AB-F9BC5D21ADCC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</a:t>
            </a:r>
            <a:r>
              <a:rPr lang="es-CL" sz="1600" i="1" dirty="0" err="1">
                <a:cs typeface="Verdana"/>
              </a:rPr>
              <a:t>Power</a:t>
            </a:r>
            <a:r>
              <a:rPr lang="es-CL" sz="1600" i="1" dirty="0">
                <a:cs typeface="Verdana"/>
              </a:rPr>
              <a:t> BI (</a:t>
            </a:r>
            <a:r>
              <a:rPr lang="es-CL" sz="1600" i="1" dirty="0" err="1">
                <a:cs typeface="Verdana"/>
              </a:rPr>
              <a:t>SISMaule</a:t>
            </a:r>
            <a:r>
              <a:rPr lang="es-CL" sz="1600" i="1" dirty="0">
                <a:cs typeface="Verdan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57549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1867279" y="1278490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Partos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AE4028DC-6803-7E9E-226E-2CBCDDF6D6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8025353"/>
              </p:ext>
            </p:extLst>
          </p:nvPr>
        </p:nvGraphicFramePr>
        <p:xfrm>
          <a:off x="685800" y="2288458"/>
          <a:ext cx="10744200" cy="3959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CC0CA79F-5FCF-A3F2-FD8F-192D7A420C7F}"/>
              </a:ext>
            </a:extLst>
          </p:cNvPr>
          <p:cNvSpPr txBox="1"/>
          <p:nvPr/>
        </p:nvSpPr>
        <p:spPr>
          <a:xfrm>
            <a:off x="1372358" y="2057400"/>
            <a:ext cx="989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2.352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1DD7750-8AB3-6FD8-3376-716DD83F71E7}"/>
              </a:ext>
            </a:extLst>
          </p:cNvPr>
          <p:cNvSpPr txBox="1"/>
          <p:nvPr/>
        </p:nvSpPr>
        <p:spPr>
          <a:xfrm>
            <a:off x="3352800" y="2738735"/>
            <a:ext cx="989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1.814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38737CB-E112-F5FB-DB80-AB0AA1227B01}"/>
              </a:ext>
            </a:extLst>
          </p:cNvPr>
          <p:cNvSpPr txBox="1"/>
          <p:nvPr/>
        </p:nvSpPr>
        <p:spPr>
          <a:xfrm>
            <a:off x="5486400" y="2438400"/>
            <a:ext cx="989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2.037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F2FC646-AF04-9B22-2BD0-23325E7A27A3}"/>
              </a:ext>
            </a:extLst>
          </p:cNvPr>
          <p:cNvSpPr txBox="1"/>
          <p:nvPr/>
        </p:nvSpPr>
        <p:spPr>
          <a:xfrm>
            <a:off x="7467600" y="2590800"/>
            <a:ext cx="104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1.895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1F96946-B59E-DA31-3663-4350E7BAE270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REM</a:t>
            </a:r>
          </a:p>
        </p:txBody>
      </p:sp>
    </p:spTree>
    <p:extLst>
      <p:ext uri="{BB962C8B-B14F-4D97-AF65-F5344CB8AC3E}">
        <p14:creationId xmlns:p14="http://schemas.microsoft.com/office/powerpoint/2010/main" val="2255712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914400" y="1376545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Exámenes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2" name="Tabla 11">
            <a:extLst>
              <a:ext uri="{FF2B5EF4-FFF2-40B4-BE49-F238E27FC236}">
                <a16:creationId xmlns:a16="http://schemas.microsoft.com/office/drawing/2014/main" id="{F71148DC-324A-B89C-2EB6-C976039CAD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357103"/>
              </p:ext>
            </p:extLst>
          </p:nvPr>
        </p:nvGraphicFramePr>
        <p:xfrm>
          <a:off x="652904" y="2365107"/>
          <a:ext cx="10886191" cy="2592000"/>
        </p:xfrm>
        <a:graphic>
          <a:graphicData uri="http://schemas.openxmlformats.org/drawingml/2006/table">
            <a:tbl>
              <a:tblPr firstRow="1" bandRow="1"/>
              <a:tblGrid>
                <a:gridCol w="3156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5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5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5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5965">
                  <a:extLst>
                    <a:ext uri="{9D8B030D-6E8A-4147-A177-3AD203B41FA5}">
                      <a16:colId xmlns:a16="http://schemas.microsoft.com/office/drawing/2014/main" val="1214935242"/>
                    </a:ext>
                  </a:extLst>
                </a:gridCol>
                <a:gridCol w="15459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8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SERVICIO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2020</a:t>
                      </a:r>
                      <a:endParaRPr lang="es-CL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CL" sz="2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2022</a:t>
                      </a:r>
                      <a:endParaRPr lang="es-CL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72000" algn="l" rtl="0" fontAlgn="ctr"/>
                      <a:r>
                        <a:rPr lang="es-CL" sz="2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Laboratorio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3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1.600.774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23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2.334.109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3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2.659.046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3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2.860.463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3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3.133.255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72000" algn="l" rtl="0" fontAlgn="ctr"/>
                      <a:r>
                        <a:rPr lang="es-CL" sz="2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Imagenología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3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54.946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23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71.851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3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85.680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3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102.982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3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115.731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es-CL" sz="2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Anatomía Patológica 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3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9.549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23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10.358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3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14.766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3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18.114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3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20.907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105455"/>
                  </a:ext>
                </a:extLst>
              </a:tr>
            </a:tbl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8C3D81F5-68B7-0478-6D6E-1123ABD68E0E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</a:t>
            </a:r>
            <a:r>
              <a:rPr lang="es-CL" sz="1600" i="1" dirty="0" err="1">
                <a:cs typeface="Verdana"/>
              </a:rPr>
              <a:t>Power</a:t>
            </a:r>
            <a:r>
              <a:rPr lang="es-CL" sz="1600" i="1" dirty="0">
                <a:cs typeface="Verdana"/>
              </a:rPr>
              <a:t> BI (Local)</a:t>
            </a:r>
          </a:p>
        </p:txBody>
      </p:sp>
    </p:spTree>
    <p:extLst>
      <p:ext uri="{BB962C8B-B14F-4D97-AF65-F5344CB8AC3E}">
        <p14:creationId xmlns:p14="http://schemas.microsoft.com/office/powerpoint/2010/main" val="2025956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>
          <a:extLst>
            <a:ext uri="{FF2B5EF4-FFF2-40B4-BE49-F238E27FC236}">
              <a16:creationId xmlns:a16="http://schemas.microsoft.com/office/drawing/2014/main" id="{FE3FE1B3-90C4-7C00-CD25-ACAD8E46E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>
            <a:extLst>
              <a:ext uri="{FF2B5EF4-FFF2-40B4-BE49-F238E27FC236}">
                <a16:creationId xmlns:a16="http://schemas.microsoft.com/office/drawing/2014/main" id="{1F5BAC20-030B-C400-D83B-DE69CF40A246}"/>
              </a:ext>
            </a:extLst>
          </p:cNvPr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B50C87A-0D22-12CA-D87F-49F3391DDCC2}"/>
              </a:ext>
            </a:extLst>
          </p:cNvPr>
          <p:cNvSpPr txBox="1"/>
          <p:nvPr/>
        </p:nvSpPr>
        <p:spPr>
          <a:xfrm>
            <a:off x="906933" y="1600200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Procedimientos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BC3CBEA-0E3B-5E14-C61B-C9913C5F8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2" name="Tabla 11">
            <a:extLst>
              <a:ext uri="{FF2B5EF4-FFF2-40B4-BE49-F238E27FC236}">
                <a16:creationId xmlns:a16="http://schemas.microsoft.com/office/drawing/2014/main" id="{E95F2657-7A88-684B-8FB9-4A2113DE4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755540"/>
              </p:ext>
            </p:extLst>
          </p:nvPr>
        </p:nvGraphicFramePr>
        <p:xfrm>
          <a:off x="931317" y="2526435"/>
          <a:ext cx="10329365" cy="1944000"/>
        </p:xfrm>
        <a:graphic>
          <a:graphicData uri="http://schemas.openxmlformats.org/drawingml/2006/table">
            <a:tbl>
              <a:tblPr firstRow="1" bandRow="1"/>
              <a:tblGrid>
                <a:gridCol w="3129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21493524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8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endParaRPr lang="es-CL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2020</a:t>
                      </a:r>
                      <a:endParaRPr lang="es-CL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CL" sz="2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2022</a:t>
                      </a:r>
                      <a:endParaRPr lang="es-CL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72000" algn="l" rtl="0" fontAlgn="ctr"/>
                      <a:r>
                        <a:rPr lang="es-CL" sz="2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Cardiológicos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b="0" kern="1200" dirty="0">
                          <a:solidFill>
                            <a:schemeClr val="bg2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Pdte.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2000" b="0" i="0" u="none" strike="noStrike" kern="1200" cap="none" dirty="0">
                          <a:solidFill>
                            <a:schemeClr val="bg2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  <a:sym typeface="Arial"/>
                        </a:rPr>
                        <a:t>Pdte.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2000" b="0" i="0" u="none" strike="noStrike" kern="1200" cap="none" dirty="0">
                          <a:solidFill>
                            <a:schemeClr val="bg2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  <a:sym typeface="Arial"/>
                        </a:rPr>
                        <a:t>Pdte.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2000" b="0" i="0" u="none" strike="noStrike" kern="1200" cap="none" dirty="0">
                          <a:solidFill>
                            <a:schemeClr val="bg2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  <a:sym typeface="Arial"/>
                        </a:rPr>
                        <a:t>Pdte.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b="0" i="0" u="none" strike="noStrike" dirty="0">
                          <a:solidFill>
                            <a:schemeClr val="bg2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Pdte.</a:t>
                      </a:r>
                      <a:r>
                        <a:rPr lang="es-CL" sz="2000" b="0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72000" algn="l" rtl="0" fontAlgn="ctr"/>
                      <a:r>
                        <a:rPr lang="es-CL" sz="2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Gastroenterológicos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3.288</a:t>
                      </a:r>
                      <a:endParaRPr lang="es-C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3.496</a:t>
                      </a:r>
                      <a:endParaRPr lang="es-C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4.192</a:t>
                      </a:r>
                      <a:endParaRPr lang="es-C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4.433</a:t>
                      </a:r>
                      <a:endParaRPr lang="es-CL" sz="1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5.715</a:t>
                      </a:r>
                      <a:endParaRPr lang="es-CL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9C5F447A-4F7C-C6EA-6D5E-09AC26DC6014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Local</a:t>
            </a:r>
          </a:p>
        </p:txBody>
      </p:sp>
    </p:spTree>
    <p:extLst>
      <p:ext uri="{BB962C8B-B14F-4D97-AF65-F5344CB8AC3E}">
        <p14:creationId xmlns:p14="http://schemas.microsoft.com/office/powerpoint/2010/main" val="954817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381000" y="1158202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Indicadores de Gestión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2" name="Tabla 11">
            <a:extLst>
              <a:ext uri="{FF2B5EF4-FFF2-40B4-BE49-F238E27FC236}">
                <a16:creationId xmlns:a16="http://schemas.microsoft.com/office/drawing/2014/main" id="{B7E8FCBA-5A6B-A9AE-B141-E5C0B7259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130074"/>
              </p:ext>
            </p:extLst>
          </p:nvPr>
        </p:nvGraphicFramePr>
        <p:xfrm>
          <a:off x="452034" y="1909058"/>
          <a:ext cx="11146566" cy="4154400"/>
        </p:xfrm>
        <a:graphic>
          <a:graphicData uri="http://schemas.openxmlformats.org/drawingml/2006/table">
            <a:tbl>
              <a:tblPr firstRow="1" bandRow="1"/>
              <a:tblGrid>
                <a:gridCol w="3586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09512505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910002603"/>
                    </a:ext>
                  </a:extLst>
                </a:gridCol>
              </a:tblGrid>
              <a:tr h="648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INDICADOR</a:t>
                      </a:r>
                      <a:endParaRPr lang="es-CL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2020</a:t>
                      </a:r>
                      <a:endParaRPr lang="es-CL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CL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2022</a:t>
                      </a:r>
                      <a:endParaRPr lang="es-CL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3956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Estándar  Nacional 2024</a:t>
                      </a:r>
                      <a:endParaRPr lang="es-CL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6000" algn="l" rtl="0" fontAlgn="ctr"/>
                      <a:r>
                        <a:rPr lang="es-CL" sz="16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% Utilización Pabellón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81,5%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77,6%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79,3%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80,7%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84,0%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≥ 85%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6000" algn="l" rtl="0" fontAlgn="ctr"/>
                      <a:r>
                        <a:rPr lang="es-CL" sz="16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% Suspensión Tabla Quirúrgica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3,6%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3,05%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5,1%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5,4%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6,5%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≤ 6,5%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6000" algn="l" rtl="0" fontAlgn="ctr"/>
                      <a:r>
                        <a:rPr lang="es-ES" sz="16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% Reintervenciones Quirúrgicas no programadas antes 30 Días</a:t>
                      </a:r>
                      <a:endParaRPr lang="es-CL" sz="16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2,92%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2,88%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1,21%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1,45%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Pdte.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≤ 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3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1600" b="1" i="0" u="none" strike="noStrike" kern="120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% Reingreso urgentes de Pacientes adultos antes de 7 Días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1,41%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0,99%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1,09%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1,30%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1,43%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…..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2324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36000" algn="l" rtl="0" fontAlgn="ctr"/>
                      <a:r>
                        <a:rPr lang="es-CL" sz="1600" b="1" i="0" u="none" strike="noStrike" kern="120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Tasa de Letalidad Hospitalizados</a:t>
                      </a:r>
                      <a:endParaRPr lang="es-CL" sz="16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4,2%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5,3%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4,4%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3,0%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3,0%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3,1%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921209"/>
                  </a:ext>
                </a:extLst>
              </a:tr>
            </a:tbl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3F9A9336-2BCE-62C5-2589-75B9A139C456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REM / Calidad</a:t>
            </a:r>
          </a:p>
        </p:txBody>
      </p:sp>
    </p:spTree>
    <p:extLst>
      <p:ext uri="{BB962C8B-B14F-4D97-AF65-F5344CB8AC3E}">
        <p14:creationId xmlns:p14="http://schemas.microsoft.com/office/powerpoint/2010/main" val="3378286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>
          <a:extLst>
            <a:ext uri="{FF2B5EF4-FFF2-40B4-BE49-F238E27FC236}">
              <a16:creationId xmlns:a16="http://schemas.microsoft.com/office/drawing/2014/main" id="{32862FEE-B26A-5D79-005A-3996103E4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>
            <a:extLst>
              <a:ext uri="{FF2B5EF4-FFF2-40B4-BE49-F238E27FC236}">
                <a16:creationId xmlns:a16="http://schemas.microsoft.com/office/drawing/2014/main" id="{471E712B-B675-0C0F-96AB-301124DE2027}"/>
              </a:ext>
            </a:extLst>
          </p:cNvPr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E3611B9-09B1-9F95-91F1-B0196370D6A1}"/>
              </a:ext>
            </a:extLst>
          </p:cNvPr>
          <p:cNvSpPr txBox="1"/>
          <p:nvPr/>
        </p:nvSpPr>
        <p:spPr>
          <a:xfrm>
            <a:off x="381000" y="1066800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Indicadores de </a:t>
            </a:r>
            <a:r>
              <a:rPr lang="es-ES" sz="2800" b="1" dirty="0">
                <a:solidFill>
                  <a:srgbClr val="4BACC6">
                    <a:lumMod val="50000"/>
                  </a:srgbClr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Calidad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C8E8795-C57E-0C7A-AABB-0DA0653B2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2" name="Tabla 11">
            <a:extLst>
              <a:ext uri="{FF2B5EF4-FFF2-40B4-BE49-F238E27FC236}">
                <a16:creationId xmlns:a16="http://schemas.microsoft.com/office/drawing/2014/main" id="{200C974B-B207-0B75-579D-A6DB95114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160931"/>
              </p:ext>
            </p:extLst>
          </p:nvPr>
        </p:nvGraphicFramePr>
        <p:xfrm>
          <a:off x="507221" y="1600200"/>
          <a:ext cx="10998979" cy="4548000"/>
        </p:xfrm>
        <a:graphic>
          <a:graphicData uri="http://schemas.openxmlformats.org/drawingml/2006/table">
            <a:tbl>
              <a:tblPr firstRow="1" bandRow="1"/>
              <a:tblGrid>
                <a:gridCol w="3438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09512505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910002603"/>
                    </a:ext>
                  </a:extLst>
                </a:gridCol>
              </a:tblGrid>
              <a:tr h="81512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INDICADOR</a:t>
                      </a:r>
                      <a:endParaRPr lang="es-CL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2020</a:t>
                      </a:r>
                      <a:endParaRPr lang="es-CL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CL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2022</a:t>
                      </a:r>
                      <a:endParaRPr lang="es-CL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3956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Estándar  Nacional 2024</a:t>
                      </a:r>
                      <a:endParaRPr lang="es-CL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72000" algn="l" rtl="0" fontAlgn="ctr"/>
                      <a:r>
                        <a:rPr lang="es-CL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Tasa de Lesiones por presión LPP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1,5</a:t>
                      </a:r>
                      <a:endParaRPr lang="es-CL" sz="14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2,9</a:t>
                      </a:r>
                      <a:endParaRPr lang="es-CL" sz="14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4,9</a:t>
                      </a:r>
                      <a:endParaRPr lang="es-CL" sz="14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3,4</a:t>
                      </a:r>
                      <a:endParaRPr lang="es-CL" sz="14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3,3</a:t>
                      </a:r>
                      <a:endParaRPr lang="es-CL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1,5</a:t>
                      </a:r>
                      <a:endParaRPr lang="es-CL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72000" algn="l" rtl="0" fontAlgn="ctr"/>
                      <a:r>
                        <a:rPr lang="es-CL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Tasa de Caídas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1,0</a:t>
                      </a:r>
                      <a:endParaRPr lang="es-CL" sz="14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1,1</a:t>
                      </a:r>
                      <a:endParaRPr lang="es-CL" sz="14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1,8</a:t>
                      </a:r>
                      <a:endParaRPr lang="es-CL" sz="14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1,5</a:t>
                      </a:r>
                      <a:endParaRPr lang="es-CL" sz="14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1,1</a:t>
                      </a:r>
                      <a:endParaRPr lang="es-CL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1,0</a:t>
                      </a:r>
                      <a:endParaRPr lang="es-CL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72000" algn="l" rtl="0" fontAlgn="ctr"/>
                      <a:r>
                        <a:rPr lang="es-CL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ITU CUP Medicina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1,8</a:t>
                      </a:r>
                      <a:endParaRPr lang="es-CL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1,3</a:t>
                      </a:r>
                      <a:endParaRPr lang="es-CL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2,0</a:t>
                      </a:r>
                      <a:endParaRPr lang="es-CL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1,1</a:t>
                      </a:r>
                      <a:endParaRPr lang="es-CL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0,4</a:t>
                      </a:r>
                      <a:endParaRPr lang="es-CL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1,9</a:t>
                      </a:r>
                      <a:endParaRPr lang="es-CL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ITU CUP </a:t>
                      </a:r>
                      <a:r>
                        <a:rPr lang="es-CL" sz="2000" b="1" i="0" u="none" strike="noStrike" kern="120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Cirugía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3,4</a:t>
                      </a:r>
                      <a:endParaRPr lang="es-CL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5,6</a:t>
                      </a:r>
                      <a:endParaRPr lang="es-CL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4,8</a:t>
                      </a:r>
                      <a:endParaRPr lang="es-CL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4,8</a:t>
                      </a:r>
                      <a:endParaRPr lang="es-CL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2,9</a:t>
                      </a:r>
                      <a:endParaRPr lang="es-CL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sz="2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3,6</a:t>
                      </a:r>
                      <a:endParaRPr lang="es-CL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68778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2000" b="1" i="0" u="none" strike="noStrike" kern="120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NAV UPC Adulto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8,2</a:t>
                      </a:r>
                      <a:endParaRPr lang="es-CL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15,9</a:t>
                      </a:r>
                      <a:endParaRPr lang="es-CL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6,7</a:t>
                      </a:r>
                      <a:endParaRPr lang="es-CL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3,6</a:t>
                      </a:r>
                      <a:endParaRPr lang="es-CL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3,7</a:t>
                      </a:r>
                      <a:endParaRPr lang="es-CL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6,6</a:t>
                      </a:r>
                      <a:endParaRPr lang="es-CL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2324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es-CL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CAD Adulto MQ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NA</a:t>
                      </a:r>
                      <a:endParaRPr lang="es-CL" sz="16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NA</a:t>
                      </a:r>
                      <a:endParaRPr lang="es-CL" sz="16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0,6</a:t>
                      </a:r>
                      <a:endParaRPr lang="es-CL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0,7</a:t>
                      </a:r>
                      <a:endParaRPr lang="es-CL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0,4</a:t>
                      </a:r>
                      <a:endParaRPr lang="es-CL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0,4</a:t>
                      </a:r>
                      <a:endParaRPr lang="es-CL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92120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CAD Adulto UPC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NA</a:t>
                      </a:r>
                      <a:endParaRPr lang="es-CL" sz="16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NA</a:t>
                      </a:r>
                      <a:endParaRPr lang="es-CL" sz="160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0,8</a:t>
                      </a:r>
                      <a:endParaRPr lang="es-CL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1,3</a:t>
                      </a:r>
                      <a:endParaRPr lang="es-CL" sz="16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0,9</a:t>
                      </a:r>
                      <a:endParaRPr lang="es-CL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2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1,3</a:t>
                      </a:r>
                      <a:endParaRPr lang="es-CL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383413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60219034-B034-E7C0-A7C6-E04AA6079292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Calidad / IAAS</a:t>
            </a:r>
          </a:p>
        </p:txBody>
      </p:sp>
    </p:spTree>
    <p:extLst>
      <p:ext uri="{BB962C8B-B14F-4D97-AF65-F5344CB8AC3E}">
        <p14:creationId xmlns:p14="http://schemas.microsoft.com/office/powerpoint/2010/main" val="3922102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1600200" y="1514415"/>
            <a:ext cx="5791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0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INGRESOS V/S GASTOS ($M) </a:t>
            </a:r>
            <a:endParaRPr lang="es-CL" sz="20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C1ACBB93-C754-A4C4-A75F-C5841F7A4F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7893162"/>
              </p:ext>
            </p:extLst>
          </p:nvPr>
        </p:nvGraphicFramePr>
        <p:xfrm>
          <a:off x="1714500" y="1785014"/>
          <a:ext cx="87630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1B3AB2CF-53A0-02DC-B032-259104FE2287}"/>
              </a:ext>
            </a:extLst>
          </p:cNvPr>
          <p:cNvSpPr txBox="1"/>
          <p:nvPr/>
        </p:nvSpPr>
        <p:spPr>
          <a:xfrm>
            <a:off x="6934200" y="606326"/>
            <a:ext cx="4119349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Equilibrio Financiero Año 2024 (1,07)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D45D5C4-599C-E035-7280-7605A8226260}"/>
              </a:ext>
            </a:extLst>
          </p:cNvPr>
          <p:cNvSpPr/>
          <p:nvPr/>
        </p:nvSpPr>
        <p:spPr>
          <a:xfrm>
            <a:off x="76200" y="6383922"/>
            <a:ext cx="441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i="1" dirty="0">
                <a:cs typeface="Verdana"/>
              </a:rPr>
              <a:t>Fuente: SIGFE</a:t>
            </a:r>
            <a:endParaRPr lang="es-CL" sz="1600" i="1" dirty="0">
              <a:cs typeface="Verdana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A0C3C861-481F-BC8F-304B-C5506A2984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8064673"/>
              </p:ext>
            </p:extLst>
          </p:nvPr>
        </p:nvGraphicFramePr>
        <p:xfrm>
          <a:off x="1943100" y="4915349"/>
          <a:ext cx="8534400" cy="1724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F1205DE-B0DE-13D2-7440-AE320678A252}"/>
              </a:ext>
            </a:extLst>
          </p:cNvPr>
          <p:cNvSpPr txBox="1"/>
          <p:nvPr/>
        </p:nvSpPr>
        <p:spPr>
          <a:xfrm>
            <a:off x="1600199" y="4681516"/>
            <a:ext cx="5791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0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INGRESOS PROPIOS ($M)</a:t>
            </a:r>
            <a:endParaRPr lang="es-CL" sz="20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0831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>
          <a:extLst>
            <a:ext uri="{FF2B5EF4-FFF2-40B4-BE49-F238E27FC236}">
              <a16:creationId xmlns:a16="http://schemas.microsoft.com/office/drawing/2014/main" id="{8A3FF63E-BE22-FB82-DBD9-E5A0A0207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>
            <a:extLst>
              <a:ext uri="{FF2B5EF4-FFF2-40B4-BE49-F238E27FC236}">
                <a16:creationId xmlns:a16="http://schemas.microsoft.com/office/drawing/2014/main" id="{85AE20FB-B4A9-0DC6-C4FF-B6C2E1762F60}"/>
              </a:ext>
            </a:extLst>
          </p:cNvPr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5411F00-73DF-29F1-E901-E08EC9341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93E968C-B77D-FDD7-C257-6012DBFBF1CC}"/>
              </a:ext>
            </a:extLst>
          </p:cNvPr>
          <p:cNvSpPr txBox="1"/>
          <p:nvPr/>
        </p:nvSpPr>
        <p:spPr>
          <a:xfrm>
            <a:off x="762001" y="1370310"/>
            <a:ext cx="5867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INGRESOS V/S GASTOS ($M) </a:t>
            </a:r>
            <a:endParaRPr lang="es-CL" sz="28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2E5E9382-19BA-9237-A134-CE9C482705E3}"/>
              </a:ext>
            </a:extLst>
          </p:cNvPr>
          <p:cNvGraphicFramePr>
            <a:graphicFrameLocks/>
          </p:cNvGraphicFramePr>
          <p:nvPr/>
        </p:nvGraphicFramePr>
        <p:xfrm>
          <a:off x="452034" y="1928699"/>
          <a:ext cx="11206566" cy="4472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3C3D220E-8A56-9590-2B75-4D3AE1EAF2E3}"/>
              </a:ext>
            </a:extLst>
          </p:cNvPr>
          <p:cNvSpPr txBox="1"/>
          <p:nvPr/>
        </p:nvSpPr>
        <p:spPr>
          <a:xfrm>
            <a:off x="7880842" y="606326"/>
            <a:ext cx="3172707" cy="70788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/>
              <a:t>Equilibrio Financiero Año 2024 (1,07)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2FBCEC0-17C7-D3F9-C0D0-7787DB962E35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SIGFE</a:t>
            </a:r>
          </a:p>
        </p:txBody>
      </p:sp>
    </p:spTree>
    <p:extLst>
      <p:ext uri="{BB962C8B-B14F-4D97-AF65-F5344CB8AC3E}">
        <p14:creationId xmlns:p14="http://schemas.microsoft.com/office/powerpoint/2010/main" val="1473045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>
          <a:extLst>
            <a:ext uri="{FF2B5EF4-FFF2-40B4-BE49-F238E27FC236}">
              <a16:creationId xmlns:a16="http://schemas.microsoft.com/office/drawing/2014/main" id="{B86FFBCD-4480-0660-35B1-277822585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>
            <a:extLst>
              <a:ext uri="{FF2B5EF4-FFF2-40B4-BE49-F238E27FC236}">
                <a16:creationId xmlns:a16="http://schemas.microsoft.com/office/drawing/2014/main" id="{807754BF-7F30-5E56-2F3A-45B86DE89BC2}"/>
              </a:ext>
            </a:extLst>
          </p:cNvPr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E371F62-8860-EB8F-831B-0AC70B873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E6F638B-64AA-0509-08C6-92508FC4B8B2}"/>
              </a:ext>
            </a:extLst>
          </p:cNvPr>
          <p:cNvSpPr txBox="1"/>
          <p:nvPr/>
        </p:nvSpPr>
        <p:spPr>
          <a:xfrm>
            <a:off x="762000" y="1370310"/>
            <a:ext cx="678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Gastos en RRHH e Infraestructura ($M) </a:t>
            </a:r>
            <a:endParaRPr lang="es-CL" sz="28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7F412425-9CD4-3892-E1AF-FC7CADEFDD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0203143"/>
              </p:ext>
            </p:extLst>
          </p:nvPr>
        </p:nvGraphicFramePr>
        <p:xfrm>
          <a:off x="452034" y="1928699"/>
          <a:ext cx="11206566" cy="4472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16EC6348-D261-1A26-08D1-EBD4F5E61426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SIGFE</a:t>
            </a:r>
          </a:p>
        </p:txBody>
      </p:sp>
    </p:spTree>
    <p:extLst>
      <p:ext uri="{BB962C8B-B14F-4D97-AF65-F5344CB8AC3E}">
        <p14:creationId xmlns:p14="http://schemas.microsoft.com/office/powerpoint/2010/main" val="882240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DDA6596E-271D-27E9-34E7-C4864101FE1F}"/>
              </a:ext>
            </a:extLst>
          </p:cNvPr>
          <p:cNvSpPr txBox="1"/>
          <p:nvPr/>
        </p:nvSpPr>
        <p:spPr>
          <a:xfrm>
            <a:off x="970935" y="2567574"/>
            <a:ext cx="3206766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b="1" spc="-150" dirty="0">
                <a:cs typeface="Arial Rounded MT Bold"/>
              </a:rPr>
              <a:t>Provincia de Curicó</a:t>
            </a:r>
            <a:endParaRPr sz="2900" spc="-150" dirty="0">
              <a:cs typeface="Arial Rounded MT Bold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10E67160-EA88-DD76-2A3C-8B02F73F7D52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Censo 2024</a:t>
            </a: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260C81CF-80ED-8380-0954-2937F990BC0D}"/>
              </a:ext>
            </a:extLst>
          </p:cNvPr>
          <p:cNvSpPr txBox="1"/>
          <p:nvPr/>
        </p:nvSpPr>
        <p:spPr>
          <a:xfrm>
            <a:off x="743622" y="3082332"/>
            <a:ext cx="3434079" cy="9911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6034" algn="r">
              <a:lnSpc>
                <a:spcPts val="8230"/>
              </a:lnSpc>
              <a:spcBef>
                <a:spcPts val="135"/>
              </a:spcBef>
            </a:pPr>
            <a:r>
              <a:rPr lang="es-CL" sz="6600" b="1" spc="-150" dirty="0">
                <a:cs typeface="Arial Rounded MT Bold"/>
              </a:rPr>
              <a:t>309.339</a:t>
            </a:r>
            <a:endParaRPr sz="6600" spc="-150" dirty="0">
              <a:cs typeface="Arial Rounded MT Bold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BC761C7B-9A28-AA11-7FC6-C78F2B97FABC}"/>
              </a:ext>
            </a:extLst>
          </p:cNvPr>
          <p:cNvSpPr/>
          <p:nvPr/>
        </p:nvSpPr>
        <p:spPr>
          <a:xfrm>
            <a:off x="1045112" y="4072984"/>
            <a:ext cx="3132589" cy="837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 algn="r">
              <a:lnSpc>
                <a:spcPts val="6190"/>
              </a:lnSpc>
            </a:pPr>
            <a:r>
              <a:rPr lang="es-ES" sz="5100" spc="-150" dirty="0">
                <a:cs typeface="Arial Rounded MT Bold"/>
              </a:rPr>
              <a:t>Habitantes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FE70BA0-88D6-F992-E853-2586EC257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851B61F-6D9D-712E-0F7E-0EA973051BFF}"/>
              </a:ext>
            </a:extLst>
          </p:cNvPr>
          <p:cNvSpPr txBox="1"/>
          <p:nvPr/>
        </p:nvSpPr>
        <p:spPr>
          <a:xfrm>
            <a:off x="660666" y="1401033"/>
            <a:ext cx="5403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CL" sz="28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Habitantes de la Provincia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ECFA589-CC16-9FA5-4F67-068D3DCC81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8999231"/>
              </p:ext>
            </p:extLst>
          </p:nvPr>
        </p:nvGraphicFramePr>
        <p:xfrm>
          <a:off x="4876800" y="2070586"/>
          <a:ext cx="6781800" cy="4482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30165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914400" y="1305580"/>
            <a:ext cx="312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DOTACIÓN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D038D7AC-0BE7-CD67-86AB-177CDD49A2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5688054"/>
              </p:ext>
            </p:extLst>
          </p:nvPr>
        </p:nvGraphicFramePr>
        <p:xfrm>
          <a:off x="1028701" y="1828800"/>
          <a:ext cx="10287000" cy="4474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092F0337-AF4F-59DD-9DFB-C04CCAA34547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SIRH</a:t>
            </a:r>
          </a:p>
        </p:txBody>
      </p:sp>
    </p:spTree>
    <p:extLst>
      <p:ext uri="{BB962C8B-B14F-4D97-AF65-F5344CB8AC3E}">
        <p14:creationId xmlns:p14="http://schemas.microsoft.com/office/powerpoint/2010/main" val="4091273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39191" y="1066800"/>
            <a:ext cx="8447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DISTRIBUCIÓN POR ESTAMENTO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86C57211-D4D3-B77F-2EFF-C9BDECE94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55657"/>
              </p:ext>
            </p:extLst>
          </p:nvPr>
        </p:nvGraphicFramePr>
        <p:xfrm>
          <a:off x="264409" y="1696848"/>
          <a:ext cx="11663181" cy="4600800"/>
        </p:xfrm>
        <a:graphic>
          <a:graphicData uri="http://schemas.openxmlformats.org/drawingml/2006/table">
            <a:tbl>
              <a:tblPr/>
              <a:tblGrid>
                <a:gridCol w="5363181">
                  <a:extLst>
                    <a:ext uri="{9D8B030D-6E8A-4147-A177-3AD203B41FA5}">
                      <a16:colId xmlns:a16="http://schemas.microsoft.com/office/drawing/2014/main" val="2327056308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913532184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004674472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896321511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80323998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164554708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15968"/>
                          </a:highlight>
                          <a:latin typeface="+mn-lt"/>
                        </a:rPr>
                        <a:t> </a:t>
                      </a:r>
                      <a:r>
                        <a:rPr lang="es-CL" sz="2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15968"/>
                          </a:highlight>
                          <a:latin typeface="+mn-lt"/>
                        </a:rPr>
                        <a:t>ESTAMENTO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15968"/>
                          </a:highlight>
                          <a:latin typeface="+mn-lt"/>
                        </a:rPr>
                        <a:t>2020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15968"/>
                          </a:highlight>
                          <a:latin typeface="+mn-lt"/>
                        </a:rPr>
                        <a:t>2021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15968"/>
                          </a:highlight>
                          <a:latin typeface="+mn-lt"/>
                        </a:rPr>
                        <a:t>2022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66767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MÉDICOS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223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257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270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269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301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1633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QUÍMICOS FARMACÉUTICOS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37008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ODONTÓLOGOS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065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ENFERMERAS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188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228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267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300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325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62321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KINESIÓLOGOS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29424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TECNÓLOGOS MÉDICOS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28852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MATRONAS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90552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OTROS PROFESIONALES CLÍNICOS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106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105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66301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OTROS PROFESIONALES NO CLÍNICOS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109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117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142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151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84982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TÉCNICOS DE NIVEL SUPERIOR EN ENFERMERÍA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581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619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679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741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771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05124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72000" algn="l" rtl="0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OTROS TÉCNICOS, ADMINISTRATIVOS Y AUXILIARES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337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352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344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486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585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59279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es-CL" sz="1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15968"/>
                          </a:highlight>
                          <a:latin typeface="+mn-lt"/>
                        </a:rPr>
                        <a:t>TOTAL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15968"/>
                          </a:highlight>
                          <a:latin typeface="+mn-lt"/>
                        </a:rPr>
                        <a:t>1.626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15968"/>
                          </a:highlight>
                          <a:latin typeface="+mn-lt"/>
                        </a:rPr>
                        <a:t>1.821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15968"/>
                          </a:highlight>
                          <a:latin typeface="+mn-lt"/>
                        </a:rPr>
                        <a:t>1.958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2.270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2.484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299409"/>
                  </a:ext>
                </a:extLst>
              </a:tr>
            </a:tbl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144AFC84-FD1A-1F8C-7EDE-4F064B735927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SIRH</a:t>
            </a:r>
          </a:p>
        </p:txBody>
      </p:sp>
    </p:spTree>
    <p:extLst>
      <p:ext uri="{BB962C8B-B14F-4D97-AF65-F5344CB8AC3E}">
        <p14:creationId xmlns:p14="http://schemas.microsoft.com/office/powerpoint/2010/main" val="1039785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39191" y="1191102"/>
            <a:ext cx="9543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4BACC6">
                    <a:lumMod val="50000"/>
                  </a:srgbClr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HORAS MÉDICAS SEMANAL DISPONIBLES (LEY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19.664)</a:t>
            </a:r>
            <a:endParaRPr kumimoji="0" lang="es-CL" sz="24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CD34846-06C3-91D4-01F5-0A18396462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6984410"/>
              </p:ext>
            </p:extLst>
          </p:nvPr>
        </p:nvGraphicFramePr>
        <p:xfrm>
          <a:off x="800100" y="2008921"/>
          <a:ext cx="10591800" cy="4238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01F79381-6BC2-6165-A064-AA9E95CFF10B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SIRH</a:t>
            </a:r>
          </a:p>
        </p:txBody>
      </p:sp>
    </p:spTree>
    <p:extLst>
      <p:ext uri="{BB962C8B-B14F-4D97-AF65-F5344CB8AC3E}">
        <p14:creationId xmlns:p14="http://schemas.microsoft.com/office/powerpoint/2010/main" val="999330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58883" y="1088496"/>
            <a:ext cx="7696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>
                <a:solidFill>
                  <a:srgbClr val="4BACC6">
                    <a:lumMod val="50000"/>
                  </a:srgbClr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Mediana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días de Espera </a:t>
            </a:r>
          </a:p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Consultas de Especialidad </a:t>
            </a:r>
            <a:endParaRPr kumimoji="0" lang="es-CL" sz="280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F281D3D3-F1B9-ADE9-8DBA-664CE646C3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3951070"/>
              </p:ext>
            </p:extLst>
          </p:nvPr>
        </p:nvGraphicFramePr>
        <p:xfrm>
          <a:off x="876300" y="2133600"/>
          <a:ext cx="10439400" cy="4214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B079A86B-3D7E-CF67-EECF-676D60221CBF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SIGTE</a:t>
            </a:r>
          </a:p>
        </p:txBody>
      </p:sp>
    </p:spTree>
    <p:extLst>
      <p:ext uri="{BB962C8B-B14F-4D97-AF65-F5344CB8AC3E}">
        <p14:creationId xmlns:p14="http://schemas.microsoft.com/office/powerpoint/2010/main" val="3657031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67609" y="1027093"/>
            <a:ext cx="7696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>
                <a:solidFill>
                  <a:srgbClr val="4BACC6">
                    <a:lumMod val="50000"/>
                  </a:srgbClr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Mediana días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de Espera </a:t>
            </a:r>
          </a:p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Intervenciones Quirúrgicas</a:t>
            </a:r>
            <a:r>
              <a:rPr kumimoji="0" lang="es-CL" sz="280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6C2A7CA-8595-FD4A-0532-E1EC65B26D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4179122"/>
              </p:ext>
            </p:extLst>
          </p:nvPr>
        </p:nvGraphicFramePr>
        <p:xfrm>
          <a:off x="647700" y="1987361"/>
          <a:ext cx="10896600" cy="4489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1AA871E0-6E08-4D91-7C6E-F1B4969624F1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SIGTE</a:t>
            </a:r>
          </a:p>
        </p:txBody>
      </p:sp>
    </p:spTree>
    <p:extLst>
      <p:ext uri="{BB962C8B-B14F-4D97-AF65-F5344CB8AC3E}">
        <p14:creationId xmlns:p14="http://schemas.microsoft.com/office/powerpoint/2010/main" val="1584760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52034" y="1070524"/>
            <a:ext cx="7696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>
                <a:solidFill>
                  <a:srgbClr val="4BACC6">
                    <a:lumMod val="50000"/>
                  </a:srgbClr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Mediana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días de Espera </a:t>
            </a:r>
          </a:p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Consultas Odontológicas</a:t>
            </a:r>
            <a:endParaRPr kumimoji="0" lang="es-CL" sz="280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23BC48E-D4EA-5043-BEBA-A917EB3E90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8871717"/>
              </p:ext>
            </p:extLst>
          </p:nvPr>
        </p:nvGraphicFramePr>
        <p:xfrm>
          <a:off x="647700" y="1752600"/>
          <a:ext cx="10896600" cy="4557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8BF3F8AF-EACD-97B5-E04A-AAFA9C6A8612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SIGTE</a:t>
            </a:r>
          </a:p>
        </p:txBody>
      </p:sp>
    </p:spTree>
    <p:extLst>
      <p:ext uri="{BB962C8B-B14F-4D97-AF65-F5344CB8AC3E}">
        <p14:creationId xmlns:p14="http://schemas.microsoft.com/office/powerpoint/2010/main" val="37937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>
          <a:extLst>
            <a:ext uri="{FF2B5EF4-FFF2-40B4-BE49-F238E27FC236}">
              <a16:creationId xmlns:a16="http://schemas.microsoft.com/office/drawing/2014/main" id="{A7429C94-6CD9-04EE-027C-19BFCD53C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>
            <a:extLst>
              <a:ext uri="{FF2B5EF4-FFF2-40B4-BE49-F238E27FC236}">
                <a16:creationId xmlns:a16="http://schemas.microsoft.com/office/drawing/2014/main" id="{6717D642-FC9F-2A03-D259-A39EA9C299A9}"/>
              </a:ext>
            </a:extLst>
          </p:cNvPr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71426B3-7A85-F6A6-0027-A32E63E40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2" name="Tabla 11">
            <a:extLst>
              <a:ext uri="{FF2B5EF4-FFF2-40B4-BE49-F238E27FC236}">
                <a16:creationId xmlns:a16="http://schemas.microsoft.com/office/drawing/2014/main" id="{BD2E6556-21CE-326F-ADB7-5D34383EAC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603214"/>
              </p:ext>
            </p:extLst>
          </p:nvPr>
        </p:nvGraphicFramePr>
        <p:xfrm>
          <a:off x="957151" y="2289079"/>
          <a:ext cx="10277697" cy="2744055"/>
        </p:xfrm>
        <a:graphic>
          <a:graphicData uri="http://schemas.openxmlformats.org/drawingml/2006/table">
            <a:tbl>
              <a:tblPr firstRow="1" bandRow="1"/>
              <a:tblGrid>
                <a:gridCol w="3077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09512505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005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INDICADOR</a:t>
                      </a:r>
                      <a:endParaRPr lang="es-CL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2020</a:t>
                      </a:r>
                      <a:endParaRPr lang="es-CL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CL" sz="2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2022</a:t>
                      </a:r>
                      <a:endParaRPr lang="es-CL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2100" b="1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 ° Total de Garantías</a:t>
                      </a:r>
                      <a:endParaRPr lang="es-CL" sz="2100" b="1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15" marR="815" marT="81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2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12.896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2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13.952</a:t>
                      </a:r>
                    </a:p>
                  </a:txBody>
                  <a:tcPr marL="815" marR="815" marT="81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2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17.257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2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22.607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21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26.283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2100" b="1" u="none" strike="noStrike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% Cumplimiento </a:t>
                      </a:r>
                    </a:p>
                  </a:txBody>
                  <a:tcPr marL="815" marR="815" marT="81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100" b="0" dirty="0">
                          <a:solidFill>
                            <a:schemeClr val="bg2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93,52%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100" b="0" dirty="0">
                          <a:solidFill>
                            <a:schemeClr val="bg2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92,99%</a:t>
                      </a:r>
                    </a:p>
                  </a:txBody>
                  <a:tcPr marL="815" marR="815" marT="81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100" b="0" dirty="0">
                          <a:solidFill>
                            <a:schemeClr val="bg2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98,40%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100" b="0" dirty="0">
                          <a:solidFill>
                            <a:schemeClr val="bg2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98,1%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21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98,5%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2100" b="1" u="none" strike="noStrike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Segundo Prestador</a:t>
                      </a:r>
                      <a:endParaRPr lang="es-CL" sz="2100" b="1" u="none" strike="noStrike" kern="120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15" marR="815" marT="81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0,05%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1,30%</a:t>
                      </a:r>
                    </a:p>
                  </a:txBody>
                  <a:tcPr marL="815" marR="815" marT="81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0,96%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0,80%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21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1,47%</a:t>
                      </a:r>
                    </a:p>
                  </a:txBody>
                  <a:tcPr marL="815" marR="815" marT="81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FEF3C8C1-22D8-570C-8EDE-BE5DFF9C6771}"/>
              </a:ext>
            </a:extLst>
          </p:cNvPr>
          <p:cNvSpPr txBox="1"/>
          <p:nvPr/>
        </p:nvSpPr>
        <p:spPr>
          <a:xfrm>
            <a:off x="685800" y="1375107"/>
            <a:ext cx="92253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Garantías Explícitas en Salud (GES) </a:t>
            </a: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46F26FD-60E8-1050-AB4D-4E680A3D5F1F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SIGGES</a:t>
            </a:r>
          </a:p>
        </p:txBody>
      </p:sp>
    </p:spTree>
    <p:extLst>
      <p:ext uri="{BB962C8B-B14F-4D97-AF65-F5344CB8AC3E}">
        <p14:creationId xmlns:p14="http://schemas.microsoft.com/office/powerpoint/2010/main" val="3580658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685800" y="1343189"/>
            <a:ext cx="685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Felicitaciones y Reclamos</a:t>
            </a:r>
            <a:endParaRPr lang="es-CL" sz="28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356D6347-05EF-11E2-F98C-1F92BF0B0B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7170823"/>
              </p:ext>
            </p:extLst>
          </p:nvPr>
        </p:nvGraphicFramePr>
        <p:xfrm>
          <a:off x="685800" y="1828800"/>
          <a:ext cx="110490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CA19C7E3-B2DD-6B55-7CD3-A92A09652218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Local</a:t>
            </a:r>
          </a:p>
        </p:txBody>
      </p:sp>
    </p:spTree>
    <p:extLst>
      <p:ext uri="{BB962C8B-B14F-4D97-AF65-F5344CB8AC3E}">
        <p14:creationId xmlns:p14="http://schemas.microsoft.com/office/powerpoint/2010/main" val="3375632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6"/>
          <p:cNvSpPr txBox="1">
            <a:spLocks noGrp="1"/>
          </p:cNvSpPr>
          <p:nvPr>
            <p:ph type="title"/>
          </p:nvPr>
        </p:nvSpPr>
        <p:spPr>
          <a:xfrm>
            <a:off x="1464333" y="811102"/>
            <a:ext cx="7518069" cy="44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85" rIns="0" bIns="0" anchor="t" anchorCtr="0">
            <a:spAutoFit/>
          </a:bodyPr>
          <a:lstStyle/>
          <a:p>
            <a:pPr marL="11187" rtl="0"/>
            <a:r>
              <a:rPr lang="es-MX" sz="2819" b="1" dirty="0">
                <a:solidFill>
                  <a:srgbClr val="212D5D"/>
                </a:solidFill>
              </a:rPr>
              <a:t>Muchas Gracias</a:t>
            </a:r>
            <a:endParaRPr sz="2819" dirty="0"/>
          </a:p>
        </p:txBody>
      </p:sp>
      <p:pic>
        <p:nvPicPr>
          <p:cNvPr id="362" name="Google Shape;362;p16" descr="frontis hospital san martin baja.jpg"/>
          <p:cNvPicPr preferRelativeResize="0"/>
          <p:nvPr/>
        </p:nvPicPr>
        <p:blipFill rotWithShape="1">
          <a:blip r:embed="rId4">
            <a:alphaModFix/>
          </a:blip>
          <a:srcRect l="14068" r="5902"/>
          <a:stretch/>
        </p:blipFill>
        <p:spPr>
          <a:xfrm>
            <a:off x="-421571" y="1907627"/>
            <a:ext cx="6140279" cy="24836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3" name="Google Shape;363;p16"/>
          <p:cNvGrpSpPr/>
          <p:nvPr/>
        </p:nvGrpSpPr>
        <p:grpSpPr>
          <a:xfrm>
            <a:off x="5626121" y="475473"/>
            <a:ext cx="10166197" cy="5828279"/>
            <a:chOff x="2021590" y="1699579"/>
            <a:chExt cx="10266901" cy="5886013"/>
          </a:xfrm>
        </p:grpSpPr>
        <p:pic>
          <p:nvPicPr>
            <p:cNvPr id="364" name="Google Shape;364;p16"/>
            <p:cNvPicPr preferRelativeResize="0"/>
            <p:nvPr/>
          </p:nvPicPr>
          <p:blipFill rotWithShape="1">
            <a:blip r:embed="rId5">
              <a:alphaModFix/>
            </a:blip>
            <a:srcRect l="14413" t="29821" r="14164" b="28189"/>
            <a:stretch/>
          </p:blipFill>
          <p:spPr>
            <a:xfrm>
              <a:off x="2021590" y="3117065"/>
              <a:ext cx="6910867" cy="2503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118328" y="7171064"/>
              <a:ext cx="1487424" cy="4145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936583" y="1699579"/>
              <a:ext cx="1570562" cy="3396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931428" y="2194158"/>
              <a:ext cx="2357063" cy="59562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8" name="Google Shape;368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8238101" y="5471582"/>
            <a:ext cx="2779046" cy="524698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6"/>
          <p:cNvSpPr txBox="1"/>
          <p:nvPr/>
        </p:nvSpPr>
        <p:spPr>
          <a:xfrm>
            <a:off x="14469676" y="2067119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endParaRPr sz="158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C2926A73-BF8F-CF28-178D-BA2A448AFBA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67609" y="1400538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Dotación de Camas Hospital de Curicó</a:t>
            </a:r>
            <a:endParaRPr lang="es-CL" sz="28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2" name="Tabla 11">
            <a:extLst>
              <a:ext uri="{FF2B5EF4-FFF2-40B4-BE49-F238E27FC236}">
                <a16:creationId xmlns:a16="http://schemas.microsoft.com/office/drawing/2014/main" id="{5470CB00-A06E-2E25-1833-940C488968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75458"/>
              </p:ext>
            </p:extLst>
          </p:nvPr>
        </p:nvGraphicFramePr>
        <p:xfrm>
          <a:off x="542141" y="2201225"/>
          <a:ext cx="11001259" cy="3666175"/>
        </p:xfrm>
        <a:graphic>
          <a:graphicData uri="http://schemas.openxmlformats.org/drawingml/2006/table">
            <a:tbl>
              <a:tblPr firstRow="1" bandRow="1"/>
              <a:tblGrid>
                <a:gridCol w="3801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658627148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808405597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929821604"/>
                    </a:ext>
                  </a:extLst>
                </a:gridCol>
              </a:tblGrid>
              <a:tr h="6407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INDICADOR</a:t>
                      </a:r>
                      <a:endParaRPr lang="es-CL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2020</a:t>
                      </a:r>
                      <a:endParaRPr lang="es-CL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CL" sz="2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2022</a:t>
                      </a:r>
                      <a:endParaRPr lang="es-CL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65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s-CL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CAMAS BÁSICAS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24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4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kern="120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26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s-CL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CAMAS CUIDADOS MEDIOS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24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4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kern="120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371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s-CL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CAMAS CRÍTICAS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24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4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kern="120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37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s-CL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24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4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kern="120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4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C2BC303A-A134-9696-7A52-AF91F20F85F4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REM</a:t>
            </a:r>
          </a:p>
        </p:txBody>
      </p:sp>
    </p:spTree>
    <p:extLst>
      <p:ext uri="{BB962C8B-B14F-4D97-AF65-F5344CB8AC3E}">
        <p14:creationId xmlns:p14="http://schemas.microsoft.com/office/powerpoint/2010/main" val="829374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a 11">
            <a:extLst>
              <a:ext uri="{FF2B5EF4-FFF2-40B4-BE49-F238E27FC236}">
                <a16:creationId xmlns:a16="http://schemas.microsoft.com/office/drawing/2014/main" id="{1F76E710-C58F-E957-A179-2B1108E69B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988059"/>
              </p:ext>
            </p:extLst>
          </p:nvPr>
        </p:nvGraphicFramePr>
        <p:xfrm>
          <a:off x="571500" y="2098654"/>
          <a:ext cx="11048999" cy="3688053"/>
        </p:xfrm>
        <a:graphic>
          <a:graphicData uri="http://schemas.openxmlformats.org/drawingml/2006/table">
            <a:tbl>
              <a:tblPr firstRow="1" bandRow="1"/>
              <a:tblGrid>
                <a:gridCol w="2648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24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2449">
                  <a:extLst>
                    <a:ext uri="{9D8B030D-6E8A-4147-A177-3AD203B41FA5}">
                      <a16:colId xmlns:a16="http://schemas.microsoft.com/office/drawing/2014/main" val="3552791681"/>
                    </a:ext>
                  </a:extLst>
                </a:gridCol>
                <a:gridCol w="12888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0484">
                  <a:extLst>
                    <a:ext uri="{9D8B030D-6E8A-4147-A177-3AD203B41FA5}">
                      <a16:colId xmlns:a16="http://schemas.microsoft.com/office/drawing/2014/main" val="3910002603"/>
                    </a:ext>
                  </a:extLst>
                </a:gridCol>
              </a:tblGrid>
              <a:tr h="8524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INDICADOR</a:t>
                      </a:r>
                      <a:endParaRPr lang="es-CL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2020</a:t>
                      </a:r>
                      <a:endParaRPr lang="es-CL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CL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2022</a:t>
                      </a:r>
                      <a:endParaRPr lang="es-CL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3956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Promedio Nacional 2024</a:t>
                      </a:r>
                      <a:endParaRPr lang="es-CL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01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72000" algn="l" rtl="0" fontAlgn="ctr"/>
                      <a:r>
                        <a:rPr lang="es-CL" sz="18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Nº</a:t>
                      </a:r>
                      <a:r>
                        <a:rPr lang="es-CL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Egresos 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11.724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20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10.578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11.373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12.479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15.721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...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1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72000" algn="l" rtl="0" fontAlgn="ctr"/>
                      <a:r>
                        <a:rPr lang="es-CL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Índice Ocupacional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79,5%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20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86,2%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88,3%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90,1%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83,8%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80% - 90%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993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72000" algn="l" rtl="0" fontAlgn="ctr"/>
                      <a:r>
                        <a:rPr lang="es-CL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Promedio Días Estada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20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7,7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7,8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26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72000" algn="l" rtl="0" fontAlgn="ctr"/>
                      <a:r>
                        <a:rPr lang="es-CL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Peso GRD (Complejidad)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0,9228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20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1,1327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0,9904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0,9694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1,0059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1,0590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0266"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es-CL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Índice Casuístico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20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1,19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1,23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069927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7CF1AA7A-ADAB-1765-59DB-735370F0B919}"/>
              </a:ext>
            </a:extLst>
          </p:cNvPr>
          <p:cNvSpPr txBox="1"/>
          <p:nvPr/>
        </p:nvSpPr>
        <p:spPr>
          <a:xfrm>
            <a:off x="467609" y="1305580"/>
            <a:ext cx="5856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Indicadores de Hospitalización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DD8420-8F5C-16AC-C7CA-BB112EC4F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865D924-BE3C-4BFB-8D7E-4E9511BF7656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REM / GRD</a:t>
            </a:r>
          </a:p>
        </p:txBody>
      </p:sp>
    </p:spTree>
    <p:extLst>
      <p:ext uri="{BB962C8B-B14F-4D97-AF65-F5344CB8AC3E}">
        <p14:creationId xmlns:p14="http://schemas.microsoft.com/office/powerpoint/2010/main" val="199486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67609" y="1229380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Consultas Ambulatorias de Especialidad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31FDC50-8DEA-E73E-55FA-9C178051C1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1604617"/>
              </p:ext>
            </p:extLst>
          </p:nvPr>
        </p:nvGraphicFramePr>
        <p:xfrm>
          <a:off x="685800" y="1828800"/>
          <a:ext cx="10591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16CB5D42-C56A-06F1-0E3B-C371343DD7D2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</a:t>
            </a:r>
            <a:r>
              <a:rPr lang="es-CL" sz="1600" i="1" dirty="0" err="1">
                <a:cs typeface="Verdana"/>
              </a:rPr>
              <a:t>Power</a:t>
            </a:r>
            <a:r>
              <a:rPr lang="es-CL" sz="1600" i="1" dirty="0">
                <a:cs typeface="Verdana"/>
              </a:rPr>
              <a:t> BI (</a:t>
            </a:r>
            <a:r>
              <a:rPr lang="es-CL" sz="1600" i="1" dirty="0" err="1">
                <a:cs typeface="Verdana"/>
              </a:rPr>
              <a:t>SISMaule</a:t>
            </a:r>
            <a:r>
              <a:rPr lang="es-CL" sz="1600" i="1" dirty="0">
                <a:cs typeface="Verdan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860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67609" y="1153180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Consultas de Urgencia</a:t>
            </a:r>
            <a:endParaRPr lang="es-CL" sz="28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AA170C8-7D18-E74F-1449-994FF76C79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7306326"/>
              </p:ext>
            </p:extLst>
          </p:nvPr>
        </p:nvGraphicFramePr>
        <p:xfrm>
          <a:off x="685800" y="1687085"/>
          <a:ext cx="10287000" cy="4408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503E97FF-616E-F53D-BB11-225AED1AE4A9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</a:t>
            </a:r>
            <a:r>
              <a:rPr lang="es-CL" sz="1600" i="1" dirty="0" err="1">
                <a:cs typeface="Verdana"/>
              </a:rPr>
              <a:t>Power</a:t>
            </a:r>
            <a:r>
              <a:rPr lang="es-CL" sz="1600" i="1" dirty="0">
                <a:cs typeface="Verdana"/>
              </a:rPr>
              <a:t> BI (</a:t>
            </a:r>
            <a:r>
              <a:rPr lang="es-CL" sz="1600" i="1" dirty="0" err="1">
                <a:cs typeface="Verdana"/>
              </a:rPr>
              <a:t>SISMaule</a:t>
            </a:r>
            <a:r>
              <a:rPr lang="es-CL" sz="1600" i="1" dirty="0">
                <a:cs typeface="Verdan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0086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52034" y="1219200"/>
            <a:ext cx="8447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Consultas de Urgencia por Categorización</a:t>
            </a:r>
            <a:endParaRPr lang="es-CL" sz="28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DFC115F1-2457-4A13-86C2-EAC4FC8AB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626614"/>
              </p:ext>
            </p:extLst>
          </p:nvPr>
        </p:nvGraphicFramePr>
        <p:xfrm>
          <a:off x="457200" y="1905000"/>
          <a:ext cx="6400801" cy="4419600"/>
        </p:xfrm>
        <a:graphic>
          <a:graphicData uri="http://schemas.openxmlformats.org/drawingml/2006/table">
            <a:tbl>
              <a:tblPr/>
              <a:tblGrid>
                <a:gridCol w="1459330">
                  <a:extLst>
                    <a:ext uri="{9D8B030D-6E8A-4147-A177-3AD203B41FA5}">
                      <a16:colId xmlns:a16="http://schemas.microsoft.com/office/drawing/2014/main" val="1260384957"/>
                    </a:ext>
                  </a:extLst>
                </a:gridCol>
                <a:gridCol w="906071">
                  <a:extLst>
                    <a:ext uri="{9D8B030D-6E8A-4147-A177-3AD203B41FA5}">
                      <a16:colId xmlns:a16="http://schemas.microsoft.com/office/drawing/2014/main" val="106769294"/>
                    </a:ext>
                  </a:extLst>
                </a:gridCol>
                <a:gridCol w="934323">
                  <a:extLst>
                    <a:ext uri="{9D8B030D-6E8A-4147-A177-3AD203B41FA5}">
                      <a16:colId xmlns:a16="http://schemas.microsoft.com/office/drawing/2014/main" val="1179862708"/>
                    </a:ext>
                  </a:extLst>
                </a:gridCol>
                <a:gridCol w="1003290">
                  <a:extLst>
                    <a:ext uri="{9D8B030D-6E8A-4147-A177-3AD203B41FA5}">
                      <a16:colId xmlns:a16="http://schemas.microsoft.com/office/drawing/2014/main" val="1009144175"/>
                    </a:ext>
                  </a:extLst>
                </a:gridCol>
                <a:gridCol w="1003290">
                  <a:extLst>
                    <a:ext uri="{9D8B030D-6E8A-4147-A177-3AD203B41FA5}">
                      <a16:colId xmlns:a16="http://schemas.microsoft.com/office/drawing/2014/main" val="3460313223"/>
                    </a:ext>
                  </a:extLst>
                </a:gridCol>
                <a:gridCol w="1094497">
                  <a:extLst>
                    <a:ext uri="{9D8B030D-6E8A-4147-A177-3AD203B41FA5}">
                      <a16:colId xmlns:a16="http://schemas.microsoft.com/office/drawing/2014/main" val="3087217592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TRIAGE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2021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911469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C1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193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219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242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227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396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96572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7.624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7.919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10.913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11.483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14.783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928309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C3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29.818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32.451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43.236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43.734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50.969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519234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C4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14.528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000" b="0" i="0" u="none" strike="noStrike" cap="none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16.994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19.461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12.769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11.968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639222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C5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2.034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1.490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2.174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1.599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1.337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274486"/>
                  </a:ext>
                </a:extLst>
              </a:tr>
            </a:tbl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F8199785-3C5A-079F-0613-7090EAB0EC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4222515"/>
              </p:ext>
            </p:extLst>
          </p:nvPr>
        </p:nvGraphicFramePr>
        <p:xfrm>
          <a:off x="7010400" y="1905000"/>
          <a:ext cx="4868771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34BC7B20-E392-FE77-8B96-078515A69558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</a:t>
            </a:r>
            <a:r>
              <a:rPr lang="es-CL" sz="1600" i="1" dirty="0" err="1">
                <a:cs typeface="Verdana"/>
              </a:rPr>
              <a:t>Power</a:t>
            </a:r>
            <a:r>
              <a:rPr lang="es-CL" sz="1600" i="1" dirty="0">
                <a:cs typeface="Verdana"/>
              </a:rPr>
              <a:t> BI (</a:t>
            </a:r>
            <a:r>
              <a:rPr lang="es-CL" sz="1600" i="1" dirty="0" err="1">
                <a:cs typeface="Verdana"/>
              </a:rPr>
              <a:t>SISMaule</a:t>
            </a:r>
            <a:r>
              <a:rPr lang="es-CL" sz="1600" i="1" dirty="0">
                <a:cs typeface="Verdan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6307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363000" y="990600"/>
            <a:ext cx="11676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4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Tiempo de promedio de espera en Urgencia Adulto y Pediátrico </a:t>
            </a:r>
          </a:p>
          <a:p>
            <a:pPr defTabSz="1239561"/>
            <a:r>
              <a:rPr lang="es-ES" sz="24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(Desde admisión hasta primera atención médica)</a:t>
            </a:r>
            <a:endParaRPr lang="es-CL" sz="24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9B2FA7C-9265-7031-338F-C2FC2D7E36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8781448"/>
              </p:ext>
            </p:extLst>
          </p:nvPr>
        </p:nvGraphicFramePr>
        <p:xfrm>
          <a:off x="76200" y="2035105"/>
          <a:ext cx="11963400" cy="4213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8B5C2D76-7696-FFB2-CD70-F9964A9A1711}"/>
              </a:ext>
            </a:extLst>
          </p:cNvPr>
          <p:cNvCxnSpPr>
            <a:cxnSpLocks/>
          </p:cNvCxnSpPr>
          <p:nvPr/>
        </p:nvCxnSpPr>
        <p:spPr>
          <a:xfrm>
            <a:off x="4038600" y="2035105"/>
            <a:ext cx="0" cy="45180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F7B10C9-E01E-BE42-AB54-0414235BD639}"/>
              </a:ext>
            </a:extLst>
          </p:cNvPr>
          <p:cNvCxnSpPr>
            <a:cxnSpLocks/>
          </p:cNvCxnSpPr>
          <p:nvPr/>
        </p:nvCxnSpPr>
        <p:spPr>
          <a:xfrm>
            <a:off x="8077200" y="2111305"/>
            <a:ext cx="0" cy="45180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B20D6F-8063-4FC5-179A-08F0760F3396}"/>
              </a:ext>
            </a:extLst>
          </p:cNvPr>
          <p:cNvSpPr txBox="1"/>
          <p:nvPr/>
        </p:nvSpPr>
        <p:spPr>
          <a:xfrm>
            <a:off x="1524000" y="2111305"/>
            <a:ext cx="10667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2022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F9CAFE-7B4E-FEAA-60BA-165595CC3EDA}"/>
              </a:ext>
            </a:extLst>
          </p:cNvPr>
          <p:cNvSpPr txBox="1"/>
          <p:nvPr/>
        </p:nvSpPr>
        <p:spPr>
          <a:xfrm>
            <a:off x="5568043" y="2111305"/>
            <a:ext cx="10667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2023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FF512E-4AAB-244D-7E9D-56B307B78127}"/>
              </a:ext>
            </a:extLst>
          </p:cNvPr>
          <p:cNvSpPr txBox="1"/>
          <p:nvPr/>
        </p:nvSpPr>
        <p:spPr>
          <a:xfrm>
            <a:off x="9525000" y="2111305"/>
            <a:ext cx="10667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2024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FD0CE81-0E9F-E541-7739-C9B1D1F487FB}"/>
              </a:ext>
            </a:extLst>
          </p:cNvPr>
          <p:cNvSpPr txBox="1"/>
          <p:nvPr/>
        </p:nvSpPr>
        <p:spPr>
          <a:xfrm>
            <a:off x="9426927" y="344596"/>
            <a:ext cx="2286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b="1" dirty="0"/>
              <a:t>*</a:t>
            </a:r>
            <a:r>
              <a:rPr lang="es-CL" dirty="0"/>
              <a:t> Tiempo en minutos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AE9190E-AAF8-7ECE-0FA0-E067D4E2A987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</a:t>
            </a:r>
            <a:r>
              <a:rPr lang="es-CL" sz="1600" i="1" dirty="0" err="1">
                <a:cs typeface="Verdana"/>
              </a:rPr>
              <a:t>Power</a:t>
            </a:r>
            <a:r>
              <a:rPr lang="es-CL" sz="1600" i="1" dirty="0">
                <a:cs typeface="Verdana"/>
              </a:rPr>
              <a:t> BI (</a:t>
            </a:r>
            <a:r>
              <a:rPr lang="es-CL" sz="1600" i="1" dirty="0" err="1">
                <a:cs typeface="Verdana"/>
              </a:rPr>
              <a:t>SISMaule</a:t>
            </a:r>
            <a:r>
              <a:rPr lang="es-CL" sz="1600" i="1" dirty="0">
                <a:cs typeface="Verdan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0169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>
          <a:extLst>
            <a:ext uri="{FF2B5EF4-FFF2-40B4-BE49-F238E27FC236}">
              <a16:creationId xmlns:a16="http://schemas.microsoft.com/office/drawing/2014/main" id="{0E5A0508-9BC9-DFC9-5DEF-5AC51F17D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>
            <a:extLst>
              <a:ext uri="{FF2B5EF4-FFF2-40B4-BE49-F238E27FC236}">
                <a16:creationId xmlns:a16="http://schemas.microsoft.com/office/drawing/2014/main" id="{FE94D7B2-4F8D-63EF-AEC1-A816EB9F8CC3}"/>
              </a:ext>
            </a:extLst>
          </p:cNvPr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04ADC2D-C3DE-6E0A-301F-3372E4FF8510}"/>
              </a:ext>
            </a:extLst>
          </p:cNvPr>
          <p:cNvSpPr txBox="1"/>
          <p:nvPr/>
        </p:nvSpPr>
        <p:spPr>
          <a:xfrm>
            <a:off x="304800" y="1219200"/>
            <a:ext cx="118238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4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Tiempo de promedio de espera en Urgencia Adulto y Pediátrico (Desde admisión hasta primera atención médica)</a:t>
            </a:r>
            <a:endParaRPr lang="es-CL" sz="24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3299023-F985-C819-D0DC-501223D7A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F3AFEC7-578A-89AB-6764-1F5F54B11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586000"/>
              </p:ext>
            </p:extLst>
          </p:nvPr>
        </p:nvGraphicFramePr>
        <p:xfrm>
          <a:off x="457200" y="2339905"/>
          <a:ext cx="11201399" cy="3984693"/>
        </p:xfrm>
        <a:graphic>
          <a:graphicData uri="http://schemas.openxmlformats.org/drawingml/2006/table">
            <a:tbl>
              <a:tblPr/>
              <a:tblGrid>
                <a:gridCol w="2553827">
                  <a:extLst>
                    <a:ext uri="{9D8B030D-6E8A-4147-A177-3AD203B41FA5}">
                      <a16:colId xmlns:a16="http://schemas.microsoft.com/office/drawing/2014/main" val="1260384957"/>
                    </a:ext>
                  </a:extLst>
                </a:gridCol>
                <a:gridCol w="1585624">
                  <a:extLst>
                    <a:ext uri="{9D8B030D-6E8A-4147-A177-3AD203B41FA5}">
                      <a16:colId xmlns:a16="http://schemas.microsoft.com/office/drawing/2014/main" val="106769294"/>
                    </a:ext>
                  </a:extLst>
                </a:gridCol>
                <a:gridCol w="1635065">
                  <a:extLst>
                    <a:ext uri="{9D8B030D-6E8A-4147-A177-3AD203B41FA5}">
                      <a16:colId xmlns:a16="http://schemas.microsoft.com/office/drawing/2014/main" val="1179862708"/>
                    </a:ext>
                  </a:extLst>
                </a:gridCol>
                <a:gridCol w="1755757">
                  <a:extLst>
                    <a:ext uri="{9D8B030D-6E8A-4147-A177-3AD203B41FA5}">
                      <a16:colId xmlns:a16="http://schemas.microsoft.com/office/drawing/2014/main" val="1009144175"/>
                    </a:ext>
                  </a:extLst>
                </a:gridCol>
                <a:gridCol w="1755757">
                  <a:extLst>
                    <a:ext uri="{9D8B030D-6E8A-4147-A177-3AD203B41FA5}">
                      <a16:colId xmlns:a16="http://schemas.microsoft.com/office/drawing/2014/main" val="3460313223"/>
                    </a:ext>
                  </a:extLst>
                </a:gridCol>
                <a:gridCol w="1915369">
                  <a:extLst>
                    <a:ext uri="{9D8B030D-6E8A-4147-A177-3AD203B41FA5}">
                      <a16:colId xmlns:a16="http://schemas.microsoft.com/office/drawing/2014/main" val="3087217592"/>
                    </a:ext>
                  </a:extLst>
                </a:gridCol>
              </a:tblGrid>
              <a:tr h="578898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TRIAGE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2021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911469"/>
                  </a:ext>
                </a:extLst>
              </a:tr>
              <a:tr h="578898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C1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1,2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0,8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1,0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0,6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0,4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96572"/>
                  </a:ext>
                </a:extLst>
              </a:tr>
              <a:tr h="749333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C2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928309"/>
                  </a:ext>
                </a:extLst>
              </a:tr>
              <a:tr h="749333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C3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70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519234"/>
                  </a:ext>
                </a:extLst>
              </a:tr>
              <a:tr h="749333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C4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51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58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78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80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639222"/>
                  </a:ext>
                </a:extLst>
              </a:tr>
              <a:tr h="578898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C5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68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63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67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53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274486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4D2BFA32-325C-11D8-3691-6072428EDB44}"/>
              </a:ext>
            </a:extLst>
          </p:cNvPr>
          <p:cNvSpPr txBox="1"/>
          <p:nvPr/>
        </p:nvSpPr>
        <p:spPr>
          <a:xfrm>
            <a:off x="9426927" y="344596"/>
            <a:ext cx="2286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L" b="1" dirty="0"/>
              <a:t>*</a:t>
            </a:r>
            <a:r>
              <a:rPr lang="es-CL" dirty="0"/>
              <a:t> Tiempo en minutos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708B075-64A3-1F38-BC8A-7608B7FBC7C4}"/>
              </a:ext>
            </a:extLst>
          </p:cNvPr>
          <p:cNvSpPr/>
          <p:nvPr/>
        </p:nvSpPr>
        <p:spPr>
          <a:xfrm>
            <a:off x="76200" y="6383922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i="1" dirty="0">
                <a:cs typeface="Verdana"/>
              </a:rPr>
              <a:t>Fuente: </a:t>
            </a:r>
            <a:r>
              <a:rPr lang="es-CL" sz="1600" i="1" dirty="0" err="1">
                <a:cs typeface="Verdana"/>
              </a:rPr>
              <a:t>Power</a:t>
            </a:r>
            <a:r>
              <a:rPr lang="es-CL" sz="1600" i="1" dirty="0">
                <a:cs typeface="Verdana"/>
              </a:rPr>
              <a:t> BI (</a:t>
            </a:r>
            <a:r>
              <a:rPr lang="es-CL" sz="1600" i="1" dirty="0" err="1">
                <a:cs typeface="Verdana"/>
              </a:rPr>
              <a:t>SISMaule</a:t>
            </a:r>
            <a:r>
              <a:rPr lang="es-CL" sz="1600" i="1" dirty="0">
                <a:cs typeface="Verdan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49839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10987</TotalTime>
  <Words>927</Words>
  <Application>Microsoft Office PowerPoint</Application>
  <PresentationFormat>Panorámica</PresentationFormat>
  <Paragraphs>528</Paragraphs>
  <Slides>28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36" baseType="lpstr">
      <vt:lpstr>Arial</vt:lpstr>
      <vt:lpstr>Arial Rounded MT Bold</vt:lpstr>
      <vt:lpstr>Arial Unicode MS</vt:lpstr>
      <vt:lpstr>Calibri</vt:lpstr>
      <vt:lpstr>Trebuchet MS</vt:lpstr>
      <vt:lpstr>Verdana</vt:lpstr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Anibal Ramirez Sepulveda</cp:lastModifiedBy>
  <cp:revision>385</cp:revision>
  <cp:lastPrinted>2024-04-29T14:11:52Z</cp:lastPrinted>
  <dcterms:created xsi:type="dcterms:W3CDTF">2024-04-02T14:46:55Z</dcterms:created>
  <dcterms:modified xsi:type="dcterms:W3CDTF">2025-06-23T15:14:57Z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2024-03-28T00:00:00Z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2024-04-02T00:00:00Z</vt:filetime>
  </property>
</Properties>
</file>